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68" r:id="rId2"/>
    <p:sldId id="278" r:id="rId3"/>
    <p:sldId id="352" r:id="rId4"/>
    <p:sldId id="406" r:id="rId5"/>
    <p:sldId id="417" r:id="rId6"/>
    <p:sldId id="407" r:id="rId7"/>
    <p:sldId id="416" r:id="rId8"/>
    <p:sldId id="414" r:id="rId9"/>
    <p:sldId id="368" r:id="rId10"/>
    <p:sldId id="409" r:id="rId11"/>
    <p:sldId id="379" r:id="rId12"/>
    <p:sldId id="383" r:id="rId13"/>
    <p:sldId id="381" r:id="rId14"/>
    <p:sldId id="411" r:id="rId15"/>
    <p:sldId id="412" r:id="rId16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DF0A"/>
    <a:srgbClr val="122B16"/>
    <a:srgbClr val="FFFAEB"/>
    <a:srgbClr val="66FF33"/>
    <a:srgbClr val="CCFF66"/>
    <a:srgbClr val="006600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02" y="162"/>
      </p:cViewPr>
      <p:guideLst>
        <p:guide orient="horz" pos="3935"/>
        <p:guide pos="288"/>
        <p:guide pos="726"/>
        <p:guide pos="5029"/>
        <p:guide pos="431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634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41" cy="4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23" y="0"/>
            <a:ext cx="2919441" cy="4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61"/>
            <a:ext cx="2919441" cy="49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23" y="9372661"/>
            <a:ext cx="2919441" cy="49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  <a:cs typeface="Arial" pitchFamily="34" charset="0"/>
              </a:defRPr>
            </a:lvl1pPr>
          </a:lstStyle>
          <a:p>
            <a:fld id="{764F2581-FE2F-446C-9CFF-9B5991C0499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758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41" cy="4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23" y="0"/>
            <a:ext cx="2919441" cy="49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408" y="4687173"/>
            <a:ext cx="4938949" cy="443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61"/>
            <a:ext cx="2919441" cy="49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23" y="9372661"/>
            <a:ext cx="2919441" cy="49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latin typeface="Times" charset="0"/>
                <a:cs typeface="Arial" pitchFamily="34" charset="0"/>
              </a:defRPr>
            </a:lvl1pPr>
          </a:lstStyle>
          <a:p>
            <a:fld id="{0161EA72-6D1D-49D9-B926-C3B4F5DD384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412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5153DEA-4C3B-4AFF-AB50-6C8980A51975}" type="slidenum">
              <a:rPr lang="de-DE" sz="1200" b="0">
                <a:solidFill>
                  <a:schemeClr val="tx1"/>
                </a:solidFill>
                <a:latin typeface="Times" charset="0"/>
              </a:rPr>
              <a:pPr/>
              <a:t>1</a:t>
            </a:fld>
            <a:endParaRPr lang="de-DE" sz="12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BZ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B16CC0A-39DA-4FA8-95DC-CEE3C3422A6D}" type="slidenum">
              <a:rPr lang="de-DE" sz="1200" b="0">
                <a:solidFill>
                  <a:schemeClr val="tx1"/>
                </a:solidFill>
                <a:latin typeface="Times" charset="0"/>
              </a:rPr>
              <a:pPr/>
              <a:t>5</a:t>
            </a:fld>
            <a:endParaRPr lang="de-DE" sz="12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0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351C570-85CC-4EE9-9D34-D630A5596693}" type="slidenum">
              <a:rPr lang="de-DE" sz="1200" b="0">
                <a:solidFill>
                  <a:schemeClr val="tx1"/>
                </a:solidFill>
                <a:latin typeface="Times" charset="0"/>
              </a:rPr>
              <a:pPr/>
              <a:t>8</a:t>
            </a:fld>
            <a:endParaRPr lang="de-DE" sz="12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68D9749-ECB8-4399-99FE-DEB67CE993A2}" type="slidenum">
              <a:rPr lang="de-DE" sz="1200" b="0">
                <a:solidFill>
                  <a:schemeClr val="tx1"/>
                </a:solidFill>
                <a:latin typeface="Times" charset="0"/>
              </a:rPr>
              <a:pPr/>
              <a:t>9</a:t>
            </a:fld>
            <a:endParaRPr lang="de-DE" sz="12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00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endParaRPr lang="de-DE" dirty="0">
              <a:ea typeface="+mn-ea"/>
              <a:cs typeface="+mn-cs"/>
            </a:endParaRPr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7F2127E-CD96-47DD-A2DF-40CE23D76E40}" type="slidenum">
              <a:rPr lang="de-DE" sz="1200" b="0">
                <a:solidFill>
                  <a:schemeClr val="tx1"/>
                </a:solidFill>
                <a:latin typeface="Times" charset="0"/>
              </a:rPr>
              <a:pPr/>
              <a:t>15</a:t>
            </a:fld>
            <a:endParaRPr lang="de-DE" sz="12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624638"/>
            <a:ext cx="9144000" cy="233362"/>
          </a:xfrm>
          <a:prstGeom prst="rect">
            <a:avLst/>
          </a:prstGeom>
          <a:solidFill>
            <a:srgbClr val="9393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934200" y="65960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0D7E4CD-1647-46EA-96AA-AACDA2325CD7}" type="datetime1">
              <a:rPr lang="de-DE" sz="1200" b="0">
                <a:solidFill>
                  <a:schemeClr val="bg1"/>
                </a:solidFill>
                <a:cs typeface="Arial" pitchFamily="34" charset="0"/>
              </a:rPr>
              <a:pPr/>
              <a:t>20.02.2013</a:t>
            </a:fld>
            <a:r>
              <a:rPr lang="de-DE" sz="1200" b="0">
                <a:solidFill>
                  <a:schemeClr val="bg1"/>
                </a:solidFill>
                <a:cs typeface="Arial" pitchFamily="34" charset="0"/>
              </a:rPr>
              <a:t>     Seite </a:t>
            </a:r>
            <a:fld id="{8E06F97C-D8F5-4981-B2B3-F12DC6AA6FCE}" type="slidenum">
              <a:rPr lang="de-DE" sz="1200" b="0">
                <a:solidFill>
                  <a:schemeClr val="bg1"/>
                </a:solidFill>
                <a:cs typeface="Arial" pitchFamily="34" charset="0"/>
              </a:rPr>
              <a:pPr/>
              <a:t>‹#›</a:t>
            </a:fld>
            <a:endParaRPr lang="de-DE" sz="1200" b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33600" y="0"/>
            <a:ext cx="70104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3939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BZ" sz="2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0" y="762000"/>
            <a:ext cx="9144000" cy="0"/>
          </a:xfrm>
          <a:prstGeom prst="line">
            <a:avLst/>
          </a:prstGeom>
          <a:noFill/>
          <a:ln w="3175">
            <a:solidFill>
              <a:srgbClr val="E6E6E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2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6624638"/>
            <a:ext cx="9144000" cy="233362"/>
          </a:xfrm>
          <a:prstGeom prst="rect">
            <a:avLst/>
          </a:prstGeom>
          <a:solidFill>
            <a:srgbClr val="9393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133600" y="0"/>
            <a:ext cx="70104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3939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BZ" sz="2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0" y="762000"/>
            <a:ext cx="9144000" cy="0"/>
          </a:xfrm>
          <a:prstGeom prst="line">
            <a:avLst/>
          </a:prstGeom>
          <a:noFill/>
          <a:ln w="3175">
            <a:solidFill>
              <a:srgbClr val="E6E6E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H="1">
            <a:off x="0" y="762000"/>
            <a:ext cx="9144000" cy="0"/>
          </a:xfrm>
          <a:prstGeom prst="line">
            <a:avLst/>
          </a:prstGeom>
          <a:noFill/>
          <a:ln w="3175">
            <a:solidFill>
              <a:srgbClr val="D9D9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3" name="Picture 20" descr="Weltkugel_klein_neu.gif                                        0005A183jeany                          BB53F533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238" y="0"/>
            <a:ext cx="1147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14" descr="gizlogo-standard-rgb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2" b="17450"/>
          <a:stretch>
            <a:fillRect/>
          </a:stretch>
        </p:blipFill>
        <p:spPr bwMode="auto">
          <a:xfrm>
            <a:off x="284163" y="114300"/>
            <a:ext cx="898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9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040400" y="1993726"/>
            <a:ext cx="7034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9320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40400" y="3239022"/>
            <a:ext cx="70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0238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3685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325999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0256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2C61B5-C418-470E-B6EF-71E95E25D85F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191108614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0400" y="3880808"/>
            <a:ext cx="7034400" cy="1144800"/>
          </a:xfr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de-DE" sz="36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40400" y="2292939"/>
            <a:ext cx="7034400" cy="1500187"/>
          </a:xfrm>
        </p:spPr>
        <p:txBody>
          <a:bodyPr anchor="b"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rgbClr val="C80F0F"/>
              </a:buClr>
              <a:buFont typeface="Wingdings" pitchFamily="2" charset="2"/>
              <a:buNone/>
              <a:tabLst>
                <a:tab pos="2190750" algn="l"/>
              </a:tabLst>
              <a:defRPr lang="de-DE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28A89-5B9A-463B-9260-C1A863A5CA38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7176722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39813" y="2106613"/>
            <a:ext cx="3481200" cy="4114800"/>
          </a:xfrm>
        </p:spPr>
        <p:txBody>
          <a:bodyPr/>
          <a:lstStyle>
            <a:lvl1pPr>
              <a:defRPr sz="240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95812" y="2106613"/>
            <a:ext cx="3481200" cy="41148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8254E-AC35-4A06-A6EC-11692454C4EA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35004067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0400" y="1411200"/>
            <a:ext cx="7034400" cy="6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40400" y="2098784"/>
            <a:ext cx="3463200" cy="4690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40400" y="2668044"/>
            <a:ext cx="3463200" cy="355739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15200" y="2098783"/>
            <a:ext cx="3463200" cy="4690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15200" y="2668044"/>
            <a:ext cx="3463200" cy="3557392"/>
          </a:xfrm>
        </p:spPr>
        <p:txBody>
          <a:bodyPr/>
          <a:lstStyle>
            <a:lvl1pPr>
              <a:defRPr lang="de-D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200" dirty="0" smtClean="0">
                <a:solidFill>
                  <a:schemeClr val="tx1"/>
                </a:solidFill>
                <a:latin typeface="+mn-lt"/>
              </a:defRPr>
            </a:lvl2pPr>
            <a:lvl3pPr>
              <a:defRPr lang="de-DE" sz="2000" dirty="0" smtClean="0">
                <a:solidFill>
                  <a:schemeClr val="tx1"/>
                </a:solidFill>
                <a:latin typeface="+mn-lt"/>
              </a:defRPr>
            </a:lvl3pPr>
            <a:lvl4pPr>
              <a:defRPr lang="de-DE" sz="1800" dirty="0" smtClean="0">
                <a:solidFill>
                  <a:schemeClr val="tx1"/>
                </a:solidFill>
                <a:latin typeface="+mn-lt"/>
              </a:defRPr>
            </a:lvl4pPr>
            <a:lvl5pPr>
              <a:defRPr lang="de-DE" sz="1600" dirty="0" smtClean="0">
                <a:solidFill>
                  <a:schemeClr val="tx1"/>
                </a:solidFill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CEFBF-E752-4E3D-96C9-697123054887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138646633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ECD1C-9FD7-42F7-BA8D-48235C692E40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226709596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D2A442-479D-42E6-915E-1A9ED08F78E1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37245260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0400" y="1411200"/>
            <a:ext cx="2484000" cy="1357052"/>
          </a:xfrm>
        </p:spPr>
        <p:txBody>
          <a:bodyPr anchor="b"/>
          <a:lstStyle>
            <a:lvl1pPr algn="l"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20022" y="1411201"/>
            <a:ext cx="4453200" cy="481423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40400" y="2893512"/>
            <a:ext cx="2484000" cy="3331925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C699F-E70B-4137-B11C-00EDE321476D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5710049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0400" y="4860099"/>
            <a:ext cx="7034400" cy="526093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52525" y="1411201"/>
            <a:ext cx="6831014" cy="3361215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40400" y="5486400"/>
            <a:ext cx="7034400" cy="739036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DE07E-675C-4144-B081-B394518B42ED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BZ"/>
          </a:p>
        </p:txBody>
      </p:sp>
    </p:spTree>
    <p:extLst>
      <p:ext uri="{BB962C8B-B14F-4D97-AF65-F5344CB8AC3E}">
        <p14:creationId xmlns:p14="http://schemas.microsoft.com/office/powerpoint/2010/main" val="17065494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624638"/>
            <a:ext cx="9144000" cy="233362"/>
          </a:xfrm>
          <a:prstGeom prst="rect">
            <a:avLst/>
          </a:prstGeom>
          <a:solidFill>
            <a:srgbClr val="9393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934200" y="65960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1B27A44-7A04-43D9-A884-03A16AB307A2}" type="datetime1">
              <a:rPr lang="de-DE" sz="1200" b="0">
                <a:solidFill>
                  <a:schemeClr val="bg1"/>
                </a:solidFill>
                <a:cs typeface="Arial" pitchFamily="34" charset="0"/>
              </a:rPr>
              <a:pPr/>
              <a:t>20.02.2013</a:t>
            </a:fld>
            <a:r>
              <a:rPr lang="de-DE" sz="1200" b="0">
                <a:solidFill>
                  <a:schemeClr val="bg1"/>
                </a:solidFill>
                <a:cs typeface="Arial" pitchFamily="34" charset="0"/>
              </a:rPr>
              <a:t>     Seite </a:t>
            </a:r>
            <a:fld id="{53C5F13E-A827-45C3-B964-4D5657B114DE}" type="slidenum">
              <a:rPr lang="de-DE" sz="1200" b="0">
                <a:solidFill>
                  <a:schemeClr val="bg1"/>
                </a:solidFill>
                <a:cs typeface="Arial" pitchFamily="34" charset="0"/>
              </a:rPr>
              <a:pPr/>
              <a:t>‹#›</a:t>
            </a:fld>
            <a:endParaRPr lang="de-DE" sz="1200" b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33600" y="0"/>
            <a:ext cx="70104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3939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BZ" sz="2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 flipH="1">
            <a:off x="0" y="762000"/>
            <a:ext cx="9144000" cy="0"/>
          </a:xfrm>
          <a:prstGeom prst="line">
            <a:avLst/>
          </a:prstGeom>
          <a:noFill/>
          <a:ln w="3175">
            <a:solidFill>
              <a:srgbClr val="E6E6E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0" name="Picture 7"/>
          <p:cNvPicPr>
            <a:picLocks noChangeAspect="1" noChangeArrowheads="1"/>
          </p:cNvPicPr>
          <p:nvPr/>
        </p:nvPicPr>
        <p:blipFill>
          <a:blip r:embed="rId14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0"/>
            <a:ext cx="11445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0" y="6624638"/>
            <a:ext cx="9144000" cy="233362"/>
          </a:xfrm>
          <a:prstGeom prst="rect">
            <a:avLst/>
          </a:prstGeom>
          <a:solidFill>
            <a:srgbClr val="9393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32" name="Rectangle 11"/>
          <p:cNvSpPr>
            <a:spLocks noChangeArrowheads="1"/>
          </p:cNvSpPr>
          <p:nvPr/>
        </p:nvSpPr>
        <p:spPr bwMode="auto">
          <a:xfrm>
            <a:off x="2133600" y="0"/>
            <a:ext cx="7010400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3939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BZ" sz="2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39813" y="1411288"/>
            <a:ext cx="7034212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here to add title</a:t>
            </a:r>
          </a:p>
        </p:txBody>
      </p:sp>
      <p:sp>
        <p:nvSpPr>
          <p:cNvPr id="103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3" y="2106613"/>
            <a:ext cx="70342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here to add text</a:t>
            </a:r>
          </a:p>
          <a:p>
            <a:pPr lvl="1"/>
            <a:r>
              <a:rPr lang="de-DE" smtClean="0"/>
              <a:t>Second layer</a:t>
            </a:r>
          </a:p>
          <a:p>
            <a:pPr lvl="2"/>
            <a:r>
              <a:rPr lang="de-DE" smtClean="0"/>
              <a:t>Third layer</a:t>
            </a:r>
          </a:p>
          <a:p>
            <a:pPr lvl="3"/>
            <a:r>
              <a:rPr lang="de-DE" smtClean="0"/>
              <a:t>Fourth layer</a:t>
            </a:r>
          </a:p>
          <a:p>
            <a:pPr lvl="4"/>
            <a:r>
              <a:rPr lang="de-DE" smtClean="0"/>
              <a:t>Fifth layer</a:t>
            </a:r>
          </a:p>
        </p:txBody>
      </p:sp>
      <p:sp>
        <p:nvSpPr>
          <p:cNvPr id="7579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56400" y="6602413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200" b="0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fld id="{5A37237A-B7D6-4225-80CB-11BD92BECD0D}" type="datetime1">
              <a:rPr lang="de-DE"/>
              <a:pPr/>
              <a:t>20.02.2013</a:t>
            </a:fld>
            <a:endParaRPr lang="de-DE"/>
          </a:p>
        </p:txBody>
      </p:sp>
      <p:sp>
        <p:nvSpPr>
          <p:cNvPr id="75795" name="Text Box 19"/>
          <p:cNvSpPr txBox="1">
            <a:spLocks noChangeArrowheads="1"/>
          </p:cNvSpPr>
          <p:nvPr/>
        </p:nvSpPr>
        <p:spPr bwMode="auto">
          <a:xfrm>
            <a:off x="7893050" y="6602413"/>
            <a:ext cx="9271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de-DE" sz="1200" b="0">
                <a:solidFill>
                  <a:schemeClr val="bg1"/>
                </a:solidFill>
                <a:cs typeface="Arial" pitchFamily="34" charset="0"/>
              </a:rPr>
              <a:t>Page </a:t>
            </a:r>
            <a:fld id="{2CC4C35D-572A-4A46-947E-70829B47F2FB}" type="slidenum">
              <a:rPr lang="de-DE" sz="1200" b="0">
                <a:solidFill>
                  <a:schemeClr val="bg1"/>
                </a:solidFill>
                <a:cs typeface="Arial" pitchFamily="34" charset="0"/>
              </a:rPr>
              <a:pPr/>
              <a:t>‹#›</a:t>
            </a:fld>
            <a:endParaRPr lang="de-DE" sz="1200" b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37" name="Line 12"/>
          <p:cNvSpPr>
            <a:spLocks noChangeShapeType="1"/>
          </p:cNvSpPr>
          <p:nvPr/>
        </p:nvSpPr>
        <p:spPr bwMode="auto">
          <a:xfrm flipH="1">
            <a:off x="0" y="762000"/>
            <a:ext cx="9144000" cy="0"/>
          </a:xfrm>
          <a:prstGeom prst="line">
            <a:avLst/>
          </a:prstGeom>
          <a:noFill/>
          <a:ln w="3175">
            <a:solidFill>
              <a:srgbClr val="D9D9D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8" name="Picture 23" descr="Weltkugel_klein_neu.gif                                        0005A183jeany                          BB53F533: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238" y="0"/>
            <a:ext cx="1147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8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125" y="6600825"/>
            <a:ext cx="28956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200" b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BZ"/>
          </a:p>
        </p:txBody>
      </p:sp>
      <p:pic>
        <p:nvPicPr>
          <p:cNvPr id="1040" name="Grafik 16" descr="gizlogo-standard-rgb.gif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2" b="17450"/>
          <a:stretch>
            <a:fillRect/>
          </a:stretch>
        </p:blipFill>
        <p:spPr bwMode="auto">
          <a:xfrm>
            <a:off x="284163" y="114300"/>
            <a:ext cx="898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8" r:id="rId1"/>
    <p:sldLayoutId id="2147484450" r:id="rId2"/>
    <p:sldLayoutId id="2147484451" r:id="rId3"/>
    <p:sldLayoutId id="2147484452" r:id="rId4"/>
    <p:sldLayoutId id="2147484453" r:id="rId5"/>
    <p:sldLayoutId id="2147484454" r:id="rId6"/>
    <p:sldLayoutId id="2147484455" r:id="rId7"/>
    <p:sldLayoutId id="2147484456" r:id="rId8"/>
    <p:sldLayoutId id="2147484457" r:id="rId9"/>
    <p:sldLayoutId id="2147484459" r:id="rId10"/>
    <p:sldLayoutId id="2147484460" r:id="rId11"/>
    <p:sldLayoutId id="2147484461" r:id="rId12"/>
  </p:sldLayoutIdLst>
  <p:transition/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80F0F"/>
        </a:buClr>
        <a:buFont typeface="Wingdings" pitchFamily="2" charset="2"/>
        <a:buChar char="§"/>
        <a:tabLst>
          <a:tab pos="2190750" algn="l"/>
        </a:tabLst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tabLst>
          <a:tab pos="219075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238250" indent="-285750" algn="l" rtl="0" eaLnBrk="0" fontAlgn="base" hangingPunct="0">
        <a:spcBef>
          <a:spcPct val="20000"/>
        </a:spcBef>
        <a:spcAft>
          <a:spcPct val="0"/>
        </a:spcAft>
        <a:buClr>
          <a:srgbClr val="999999"/>
        </a:buClr>
        <a:buFont typeface="Wingdings" pitchFamily="2" charset="2"/>
        <a:buChar char="§"/>
        <a:tabLst>
          <a:tab pos="219075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714500" indent="-285750" algn="l" rtl="0" eaLnBrk="0" fontAlgn="base" hangingPunct="0">
        <a:spcBef>
          <a:spcPct val="20000"/>
        </a:spcBef>
        <a:spcAft>
          <a:spcPct val="0"/>
        </a:spcAft>
        <a:buClr>
          <a:srgbClr val="C80F0F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4pPr>
      <a:lvl5pPr marL="2190750" indent="-2603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  <a:ea typeface="ＭＳ Ｐゴシック" charset="0"/>
        </a:defRPr>
      </a:lvl5pPr>
      <a:lvl6pPr marL="26479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6pPr>
      <a:lvl7pPr marL="31051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7pPr>
      <a:lvl8pPr marL="35623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8pPr>
      <a:lvl9pPr marL="4019550" indent="-260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-"/>
        <a:tabLst>
          <a:tab pos="2190750" algn="l"/>
        </a:tabLst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828675" y="1252538"/>
            <a:ext cx="7639050" cy="2646362"/>
          </a:xfrm>
        </p:spPr>
        <p:txBody>
          <a:bodyPr/>
          <a:lstStyle/>
          <a:p>
            <a:pPr eaLnBrk="1" hangingPunct="1"/>
            <a:r>
              <a:rPr lang="pt-PT" sz="2800" b="1" smtClean="0">
                <a:ea typeface="ＭＳ Ｐゴシック" pitchFamily="34" charset="-128"/>
              </a:rPr>
              <a:t>A experiência da GIZ na conceptualização e implementação de Quadros Nacionais de Qualificações (QNQs)</a:t>
            </a:r>
            <a:r>
              <a:rPr lang="pt-PT" sz="2800" smtClean="0">
                <a:ea typeface="ＭＳ Ｐゴシック" pitchFamily="34" charset="-128"/>
              </a:rPr>
              <a:t/>
            </a:r>
            <a:br>
              <a:rPr lang="pt-PT" sz="2800" smtClean="0">
                <a:ea typeface="ＭＳ Ｐゴシック" pitchFamily="34" charset="-128"/>
              </a:rPr>
            </a:br>
            <a:r>
              <a:rPr lang="pt-PT" altLang="en-US" sz="3000" b="1" smtClean="0">
                <a:solidFill>
                  <a:srgbClr val="960B0B"/>
                </a:solidFill>
                <a:ea typeface="ＭＳ Ｐゴシック" pitchFamily="34" charset="-128"/>
              </a:rPr>
              <a:t>“</a:t>
            </a:r>
            <a:r>
              <a:rPr lang="pt-PT" altLang="ja-JP" sz="3000" b="1" smtClean="0">
                <a:solidFill>
                  <a:srgbClr val="960B0B"/>
                </a:solidFill>
                <a:ea typeface="ＭＳ Ｐゴシック" pitchFamily="34" charset="-128"/>
              </a:rPr>
              <a:t>O que podemos aprender com a África do Sul</a:t>
            </a:r>
            <a:r>
              <a:rPr lang="pt-PT" altLang="en-US" sz="3000" b="1" smtClean="0">
                <a:solidFill>
                  <a:srgbClr val="960B0B"/>
                </a:solidFill>
                <a:ea typeface="ＭＳ Ｐゴシック" pitchFamily="34" charset="-128"/>
              </a:rPr>
              <a:t>”</a:t>
            </a:r>
            <a:r>
              <a:rPr lang="pt-PT" altLang="ja-JP" sz="3000" b="1" smtClean="0">
                <a:solidFill>
                  <a:srgbClr val="960B0B"/>
                </a:solidFill>
                <a:ea typeface="ＭＳ Ｐゴシック" pitchFamily="34" charset="-128"/>
              </a:rPr>
              <a:t>?</a:t>
            </a:r>
            <a:r>
              <a:rPr lang="pt-PT" altLang="ja-JP" sz="3000" smtClean="0">
                <a:solidFill>
                  <a:srgbClr val="960B0B"/>
                </a:solidFill>
                <a:ea typeface="ＭＳ Ｐゴシック" pitchFamily="34" charset="-128"/>
              </a:rPr>
              <a:t> </a:t>
            </a:r>
            <a:endParaRPr lang="pt-PT" sz="3000" b="1" smtClean="0">
              <a:solidFill>
                <a:srgbClr val="960B0B"/>
              </a:solidFill>
              <a:ea typeface="ＭＳ Ｐゴシック" pitchFamily="34" charset="-128"/>
            </a:endParaRPr>
          </a:p>
        </p:txBody>
      </p:sp>
      <p:sp>
        <p:nvSpPr>
          <p:cNvPr id="13314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43038" y="3892550"/>
            <a:ext cx="5943600" cy="936625"/>
          </a:xfrm>
        </p:spPr>
        <p:txBody>
          <a:bodyPr/>
          <a:lstStyle/>
          <a:p>
            <a:pPr eaLnBrk="1" hangingPunct="1"/>
            <a:r>
              <a:rPr lang="pt-PT" sz="1600" smtClean="0">
                <a:ea typeface="ＭＳ Ｐゴシック" pitchFamily="34" charset="-128"/>
              </a:rPr>
              <a:t>Workshop Internacional sobre</a:t>
            </a:r>
            <a:br>
              <a:rPr lang="pt-PT" sz="1600" smtClean="0">
                <a:ea typeface="ＭＳ Ｐゴシック" pitchFamily="34" charset="-128"/>
              </a:rPr>
            </a:br>
            <a:r>
              <a:rPr lang="pt-PT" altLang="en-US" sz="1600" smtClean="0">
                <a:ea typeface="ＭＳ Ｐゴシック" pitchFamily="34" charset="-128"/>
              </a:rPr>
              <a:t>“</a:t>
            </a:r>
            <a:r>
              <a:rPr lang="pt-PT" altLang="ja-JP" sz="1600" i="1" smtClean="0">
                <a:ea typeface="ＭＳ Ｐゴシック" pitchFamily="34" charset="-128"/>
              </a:rPr>
              <a:t>A Megatendência Quadro Nacional de Qualificações (QNQ) – Oportunidades, Desafios &amp; Lições Aprendidas</a:t>
            </a:r>
            <a:r>
              <a:rPr lang="pt-PT" altLang="en-US" sz="1600" smtClean="0">
                <a:ea typeface="ＭＳ Ｐゴシック" pitchFamily="34" charset="-128"/>
              </a:rPr>
              <a:t>”</a:t>
            </a:r>
            <a:r>
              <a:rPr lang="pt-PT" altLang="ja-JP" sz="1600" smtClean="0">
                <a:ea typeface="ＭＳ Ｐゴシック" pitchFamily="34" charset="-128"/>
              </a:rPr>
              <a:t> </a:t>
            </a:r>
            <a:endParaRPr lang="pt-PT" sz="1600" smtClean="0">
              <a:ea typeface="ＭＳ Ｐゴシック" pitchFamily="34" charset="-128"/>
            </a:endParaRPr>
          </a:p>
        </p:txBody>
      </p:sp>
      <p:sp>
        <p:nvSpPr>
          <p:cNvPr id="13315" name="Subtitle 2"/>
          <p:cNvSpPr txBox="1">
            <a:spLocks/>
          </p:cNvSpPr>
          <p:nvPr/>
        </p:nvSpPr>
        <p:spPr bwMode="auto">
          <a:xfrm>
            <a:off x="1371600" y="5448300"/>
            <a:ext cx="64008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C80F0F"/>
              </a:buClr>
            </a:pPr>
            <a:r>
              <a:rPr lang="en-ZA" sz="1800" b="0">
                <a:solidFill>
                  <a:srgbClr val="262626"/>
                </a:solidFill>
              </a:rPr>
              <a:t>Preparado e apresentado por </a:t>
            </a:r>
            <a:r>
              <a:rPr lang="en-ZA" sz="1800" b="0">
                <a:solidFill>
                  <a:schemeClr val="tx1"/>
                </a:solidFill>
              </a:rPr>
              <a:t>Ellen Hüster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3188" y="4854575"/>
            <a:ext cx="64008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5750" indent="-285750" algn="ctr" fontAlgn="auto">
              <a:spcBef>
                <a:spcPct val="20000"/>
              </a:spcBef>
              <a:spcAft>
                <a:spcPts val="0"/>
              </a:spcAft>
              <a:buClr>
                <a:srgbClr val="C80F0F"/>
              </a:buClr>
              <a:tabLst>
                <a:tab pos="2190750" algn="l"/>
              </a:tabLst>
              <a:defRPr/>
            </a:pPr>
            <a:r>
              <a:rPr lang="en-ZA" sz="1800" b="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</a:rPr>
              <a:t>Luanda, 21 de Fevereiro de 2013</a:t>
            </a:r>
            <a:endParaRPr lang="en-ZA" sz="1800" b="0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LIÇÕES APRENDIDAS</a:t>
            </a:r>
            <a:endParaRPr lang="en-US" sz="3600">
              <a:solidFill>
                <a:srgbClr val="640807"/>
              </a:solidFill>
              <a:latin typeface="Calibri" pitchFamily="34" charset="0"/>
            </a:endParaRPr>
          </a:p>
        </p:txBody>
      </p:sp>
      <p:grpSp>
        <p:nvGrpSpPr>
          <p:cNvPr id="27650" name="Group 1"/>
          <p:cNvGrpSpPr>
            <a:grpSpLocks/>
          </p:cNvGrpSpPr>
          <p:nvPr/>
        </p:nvGrpSpPr>
        <p:grpSpPr bwMode="auto">
          <a:xfrm>
            <a:off x="511175" y="1785938"/>
            <a:ext cx="8081963" cy="2617787"/>
            <a:chOff x="511175" y="1785938"/>
            <a:chExt cx="6086475" cy="2178050"/>
          </a:xfrm>
        </p:grpSpPr>
        <p:sp>
          <p:nvSpPr>
            <p:cNvPr id="6" name="L-Shape 5"/>
            <p:cNvSpPr>
              <a:spLocks/>
            </p:cNvSpPr>
            <p:nvPr/>
          </p:nvSpPr>
          <p:spPr bwMode="auto">
            <a:xfrm rot="5400000">
              <a:off x="888699" y="2446587"/>
              <a:ext cx="1139877" cy="1894925"/>
            </a:xfrm>
            <a:custGeom>
              <a:avLst/>
              <a:gdLst>
                <a:gd name="T0" fmla="*/ 0 w 1139877"/>
                <a:gd name="T1" fmla="*/ 0 h 1894925"/>
                <a:gd name="T2" fmla="*/ 183634 w 1139877"/>
                <a:gd name="T3" fmla="*/ 0 h 1894925"/>
                <a:gd name="T4" fmla="*/ 183634 w 1139877"/>
                <a:gd name="T5" fmla="*/ 1711177 h 1894925"/>
                <a:gd name="T6" fmla="*/ 1139877 w 1139877"/>
                <a:gd name="T7" fmla="*/ 1711177 h 1894925"/>
                <a:gd name="T8" fmla="*/ 1139877 w 1139877"/>
                <a:gd name="T9" fmla="*/ 1894925 h 1894925"/>
                <a:gd name="T10" fmla="*/ 0 w 1139877"/>
                <a:gd name="T11" fmla="*/ 1894925 h 1894925"/>
                <a:gd name="T12" fmla="*/ 0 w 1139877"/>
                <a:gd name="T13" fmla="*/ 0 h 18949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39877" h="1894925">
                  <a:moveTo>
                    <a:pt x="0" y="0"/>
                  </a:moveTo>
                  <a:lnTo>
                    <a:pt x="183634" y="0"/>
                  </a:lnTo>
                  <a:lnTo>
                    <a:pt x="183634" y="1711177"/>
                  </a:lnTo>
                  <a:lnTo>
                    <a:pt x="1139877" y="1711177"/>
                  </a:lnTo>
                  <a:lnTo>
                    <a:pt x="1139877" y="1894925"/>
                  </a:lnTo>
                  <a:lnTo>
                    <a:pt x="0" y="1894925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 w="9525" cap="flat" cmpd="sng">
              <a:solidFill>
                <a:srgbClr val="B2CDD9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Isosceles Triangle 6"/>
            <p:cNvSpPr>
              <a:spLocks noChangeArrowheads="1"/>
            </p:cNvSpPr>
            <p:nvPr/>
          </p:nvSpPr>
          <p:spPr bwMode="auto">
            <a:xfrm>
              <a:off x="2088088" y="2306345"/>
              <a:ext cx="321599" cy="322283"/>
            </a:xfrm>
            <a:prstGeom prst="triangle">
              <a:avLst>
                <a:gd name="adj" fmla="val 10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 w="9525">
              <a:solidFill>
                <a:srgbClr val="B2CDD9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8" name="L-Shape 7"/>
            <p:cNvSpPr>
              <a:spLocks/>
            </p:cNvSpPr>
            <p:nvPr/>
          </p:nvSpPr>
          <p:spPr bwMode="auto">
            <a:xfrm rot="5400000">
              <a:off x="2984474" y="1927501"/>
              <a:ext cx="1139878" cy="1894924"/>
            </a:xfrm>
            <a:custGeom>
              <a:avLst/>
              <a:gdLst>
                <a:gd name="T0" fmla="*/ 0 w 1139878"/>
                <a:gd name="T1" fmla="*/ 0 h 1894924"/>
                <a:gd name="T2" fmla="*/ 183634 w 1139878"/>
                <a:gd name="T3" fmla="*/ 0 h 1894924"/>
                <a:gd name="T4" fmla="*/ 183634 w 1139878"/>
                <a:gd name="T5" fmla="*/ 1711176 h 1894924"/>
                <a:gd name="T6" fmla="*/ 1139878 w 1139878"/>
                <a:gd name="T7" fmla="*/ 1711176 h 1894924"/>
                <a:gd name="T8" fmla="*/ 1139878 w 1139878"/>
                <a:gd name="T9" fmla="*/ 1894924 h 1894924"/>
                <a:gd name="T10" fmla="*/ 0 w 1139878"/>
                <a:gd name="T11" fmla="*/ 1894924 h 1894924"/>
                <a:gd name="T12" fmla="*/ 0 w 1139878"/>
                <a:gd name="T13" fmla="*/ 0 h 18949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39878" h="1894924">
                  <a:moveTo>
                    <a:pt x="0" y="0"/>
                  </a:moveTo>
                  <a:lnTo>
                    <a:pt x="183634" y="0"/>
                  </a:lnTo>
                  <a:lnTo>
                    <a:pt x="183634" y="1711176"/>
                  </a:lnTo>
                  <a:lnTo>
                    <a:pt x="1139878" y="1711176"/>
                  </a:lnTo>
                  <a:lnTo>
                    <a:pt x="1139878" y="1894924"/>
                  </a:lnTo>
                  <a:lnTo>
                    <a:pt x="0" y="189492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 w="9525" cap="flat" cmpd="sng">
              <a:solidFill>
                <a:srgbClr val="B2CDD9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Isosceles Triangle 8"/>
            <p:cNvSpPr>
              <a:spLocks noChangeArrowheads="1"/>
            </p:cNvSpPr>
            <p:nvPr/>
          </p:nvSpPr>
          <p:spPr bwMode="auto">
            <a:xfrm>
              <a:off x="4182667" y="1787258"/>
              <a:ext cx="322795" cy="322283"/>
            </a:xfrm>
            <a:prstGeom prst="triangle">
              <a:avLst>
                <a:gd name="adj" fmla="val 10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 w="9525">
              <a:solidFill>
                <a:srgbClr val="B2CDD9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-Shape 9"/>
            <p:cNvSpPr>
              <a:spLocks/>
            </p:cNvSpPr>
            <p:nvPr/>
          </p:nvSpPr>
          <p:spPr bwMode="auto">
            <a:xfrm rot="5400000">
              <a:off x="5080249" y="1408414"/>
              <a:ext cx="1139877" cy="1894925"/>
            </a:xfrm>
            <a:custGeom>
              <a:avLst/>
              <a:gdLst>
                <a:gd name="T0" fmla="*/ 0 w 1139877"/>
                <a:gd name="T1" fmla="*/ 0 h 1894925"/>
                <a:gd name="T2" fmla="*/ 183634 w 1139877"/>
                <a:gd name="T3" fmla="*/ 0 h 1894925"/>
                <a:gd name="T4" fmla="*/ 183634 w 1139877"/>
                <a:gd name="T5" fmla="*/ 1711177 h 1894925"/>
                <a:gd name="T6" fmla="*/ 1139877 w 1139877"/>
                <a:gd name="T7" fmla="*/ 1711177 h 1894925"/>
                <a:gd name="T8" fmla="*/ 1139877 w 1139877"/>
                <a:gd name="T9" fmla="*/ 1894925 h 1894925"/>
                <a:gd name="T10" fmla="*/ 0 w 1139877"/>
                <a:gd name="T11" fmla="*/ 1894925 h 1894925"/>
                <a:gd name="T12" fmla="*/ 0 w 1139877"/>
                <a:gd name="T13" fmla="*/ 0 h 18949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39877" h="1894925">
                  <a:moveTo>
                    <a:pt x="0" y="0"/>
                  </a:moveTo>
                  <a:lnTo>
                    <a:pt x="183634" y="0"/>
                  </a:lnTo>
                  <a:lnTo>
                    <a:pt x="183634" y="1711177"/>
                  </a:lnTo>
                  <a:lnTo>
                    <a:pt x="1139877" y="1711177"/>
                  </a:lnTo>
                  <a:lnTo>
                    <a:pt x="1139877" y="1894925"/>
                  </a:lnTo>
                  <a:lnTo>
                    <a:pt x="0" y="1894925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 w="9525" cap="flat" cmpd="sng">
              <a:solidFill>
                <a:srgbClr val="B2CDD9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857250" y="3984625"/>
            <a:ext cx="2178050" cy="225107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angle 12"/>
          <p:cNvSpPr/>
          <p:nvPr/>
        </p:nvSpPr>
        <p:spPr bwMode="auto">
          <a:xfrm>
            <a:off x="758825" y="3324225"/>
            <a:ext cx="2276475" cy="1541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72390" tIns="72390" rIns="72390" bIns="72390"/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pt-PT" sz="1800">
                <a:solidFill>
                  <a:srgbClr val="000000"/>
                </a:solidFill>
                <a:ea typeface="ＭＳ Ｐゴシック" pitchFamily="34" charset="-128"/>
              </a:rPr>
              <a:t>Desenvolver aquilo que funcionou no passado – reforçar as estruturas existentes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582988" y="2701925"/>
            <a:ext cx="2178050" cy="133985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72390" tIns="72390" rIns="72390" bIns="72390" spcCol="1270"/>
          <a:lstStyle/>
          <a:p>
            <a:pPr defTabSz="844550">
              <a:lnSpc>
                <a:spcPct val="90000"/>
              </a:lnSpc>
              <a:spcAft>
                <a:spcPct val="35000"/>
              </a:spcAft>
              <a:defRPr/>
            </a:pPr>
            <a:r>
              <a:rPr lang="pt-PT" sz="1800"/>
              <a:t>Adicionar novos elementos para tornar o sistema mais responsivo aos desafios actuais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357938" y="2030413"/>
            <a:ext cx="2178050" cy="13382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72390" tIns="72390" rIns="72390" bIns="72390"/>
          <a:lstStyle/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pt-PT" sz="1800">
                <a:solidFill>
                  <a:schemeClr val="tx1"/>
                </a:solidFill>
                <a:ea typeface="ＭＳ Ｐゴシック" pitchFamily="34" charset="-128"/>
              </a:rPr>
              <a:t>Estabelecer parcerias estratégicas para garantir que o sistema é orientado para a procura</a:t>
            </a:r>
          </a:p>
        </p:txBody>
      </p:sp>
      <p:grpSp>
        <p:nvGrpSpPr>
          <p:cNvPr id="27655" name="Group 33"/>
          <p:cNvGrpSpPr>
            <a:grpSpLocks/>
          </p:cNvGrpSpPr>
          <p:nvPr/>
        </p:nvGrpSpPr>
        <p:grpSpPr bwMode="auto">
          <a:xfrm>
            <a:off x="504825" y="4964113"/>
            <a:ext cx="8023225" cy="776287"/>
            <a:chOff x="2678" y="1563489"/>
            <a:chExt cx="2342554" cy="937021"/>
          </a:xfrm>
        </p:grpSpPr>
        <p:sp>
          <p:nvSpPr>
            <p:cNvPr id="17" name="Pentagon 16"/>
            <p:cNvSpPr>
              <a:spLocks noChangeArrowheads="1"/>
            </p:cNvSpPr>
            <p:nvPr/>
          </p:nvSpPr>
          <p:spPr bwMode="auto">
            <a:xfrm>
              <a:off x="2678" y="1563489"/>
              <a:ext cx="2342554" cy="937021"/>
            </a:xfrm>
            <a:prstGeom prst="homePlate">
              <a:avLst>
                <a:gd name="adj" fmla="val 50000"/>
              </a:avLst>
            </a:prstGeom>
            <a:solidFill>
              <a:srgbClr val="E2EDF1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Pentagon 4"/>
            <p:cNvSpPr/>
            <p:nvPr/>
          </p:nvSpPr>
          <p:spPr>
            <a:xfrm>
              <a:off x="2678" y="1563489"/>
              <a:ext cx="2108484" cy="9370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64008" rIns="32004" bIns="64008" anchor="ctr"/>
            <a:lstStyle/>
            <a:p>
              <a:pPr marL="0" lvl="1" algn="ctr" defTabSz="1066800">
                <a:lnSpc>
                  <a:spcPct val="90000"/>
                </a:lnSpc>
                <a:spcAft>
                  <a:spcPct val="35000"/>
                </a:spcAft>
              </a:pPr>
              <a:r>
                <a:rPr lang="en-ZA">
                  <a:solidFill>
                    <a:srgbClr val="640807"/>
                  </a:solidFill>
                  <a:ea typeface="ＭＳ Ｐゴシック" pitchFamily="34" charset="-128"/>
                  <a:cs typeface="Arial" pitchFamily="34" charset="0"/>
                </a:rPr>
                <a:t>O Desenvolvimento de Capacidades é um Factor chave para o Sucesso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52500" y="1542623"/>
            <a:ext cx="1594858" cy="730677"/>
            <a:chOff x="2067975" y="1504838"/>
            <a:chExt cx="1670699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0" name="Rounded Rectangle 19"/>
            <p:cNvSpPr/>
            <p:nvPr/>
          </p:nvSpPr>
          <p:spPr>
            <a:xfrm>
              <a:off x="2067975" y="1504838"/>
              <a:ext cx="1670699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2152111" y="1564353"/>
              <a:ext cx="1538943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5">
                      <a:lumMod val="50000"/>
                    </a:schemeClr>
                  </a:solidFill>
                </a:rPr>
                <a:t>Objectivo geral</a:t>
              </a:r>
            </a:p>
          </p:txBody>
        </p:sp>
      </p:grpSp>
      <p:cxnSp>
        <p:nvCxnSpPr>
          <p:cNvPr id="3" name="Straight Connector 2"/>
          <p:cNvCxnSpPr>
            <a:stCxn id="20" idx="2"/>
            <a:endCxn id="6" idx="2"/>
          </p:cNvCxnSpPr>
          <p:nvPr/>
        </p:nvCxnSpPr>
        <p:spPr bwMode="auto">
          <a:xfrm>
            <a:off x="1749425" y="2273300"/>
            <a:ext cx="20638" cy="7604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795338" y="1838325"/>
            <a:ext cx="7556500" cy="3611563"/>
          </a:xfrm>
        </p:spPr>
        <p:txBody>
          <a:bodyPr/>
          <a:lstStyle/>
          <a:p>
            <a:pPr algn="ctr" eaLnBrk="1" hangingPunct="1"/>
            <a:r>
              <a:rPr lang="en-GB" sz="4000" b="1" smtClean="0">
                <a:latin typeface="Calibri" pitchFamily="34" charset="0"/>
                <a:ea typeface="ＭＳ Ｐゴシック" pitchFamily="34" charset="-128"/>
              </a:rPr>
              <a:t>Um QNQ 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marca uma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mudança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As mudanças sistémicas exigem que se preste grande atenção à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gestão do processo de mudança</a:t>
            </a:r>
          </a:p>
        </p:txBody>
      </p:sp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4740D14-7B36-4B89-8874-39F7219DC1FB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pic>
        <p:nvPicPr>
          <p:cNvPr id="29699" name="Picture 1" descr="no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160463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808D520-4B7D-47BC-B5EE-755E24C47676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pic>
        <p:nvPicPr>
          <p:cNvPr id="30722" name="Picture 1" descr="no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160463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795338" y="2105025"/>
            <a:ext cx="7556500" cy="3852863"/>
          </a:xfrm>
        </p:spPr>
        <p:txBody>
          <a:bodyPr/>
          <a:lstStyle/>
          <a:p>
            <a:pPr algn="ctr" eaLnBrk="1" hangingPunct="1"/>
            <a:r>
              <a:rPr lang="en-GB" sz="4000" b="1" smtClean="0">
                <a:latin typeface="Calibri" pitchFamily="34" charset="0"/>
                <a:ea typeface="ＭＳ Ｐゴシック" pitchFamily="34" charset="-128"/>
              </a:rPr>
              <a:t>Usa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r uma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linguagem simples 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32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32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que seja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facilmente entendida 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pelas pessoas comuns quando se iniciam na linguagem da educação e formação</a:t>
            </a:r>
            <a:endParaRPr lang="pt-PT" sz="4000" b="1" smtClean="0">
              <a:solidFill>
                <a:srgbClr val="960B0B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795338" y="1838325"/>
            <a:ext cx="7556500" cy="4443413"/>
          </a:xfrm>
        </p:spPr>
        <p:txBody>
          <a:bodyPr/>
          <a:lstStyle/>
          <a:p>
            <a:pPr algn="ctr" eaLnBrk="1" hangingPunct="1"/>
            <a:r>
              <a:rPr lang="en-GB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GB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Evitar expectativas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irrealistas 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pt-PT" sz="4000" b="1" smtClean="0">
                <a:latin typeface="Calibri" pitchFamily="34" charset="0"/>
                <a:ea typeface="ＭＳ Ｐゴシック" pitchFamily="34" charset="-128"/>
              </a:rPr>
            </a:b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O QNQ é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um elemento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 do sistema e pode 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acrescentar valor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,</a:t>
            </a:r>
            <a:r>
              <a:rPr lang="pt-PT" sz="4000" b="1" smtClean="0">
                <a:solidFill>
                  <a:srgbClr val="960B0B"/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pt-PT" sz="4000" b="1" smtClean="0">
                <a:latin typeface="Calibri" pitchFamily="34" charset="0"/>
                <a:ea typeface="ＭＳ Ｐゴシック" pitchFamily="34" charset="-128"/>
              </a:rPr>
              <a:t>mas não pode resolver todos os problemas</a:t>
            </a:r>
            <a:endParaRPr lang="pt-PT" sz="4000" b="1" smtClean="0">
              <a:solidFill>
                <a:srgbClr val="960B0B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CADEF27-494C-4099-A11E-8F7F3FBB3A63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pic>
        <p:nvPicPr>
          <p:cNvPr id="31747" name="Picture 1" descr="not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160463"/>
            <a:ext cx="14859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6C894EA-807B-45AE-853E-5701FFCBEC2F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PT" sz="36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Começar tendo o fim em mente</a:t>
            </a:r>
            <a:endParaRPr lang="pt-PT" sz="3600">
              <a:solidFill>
                <a:srgbClr val="640807"/>
              </a:solidFill>
              <a:latin typeface="Calibri" pitchFamily="34" charset="0"/>
            </a:endParaRPr>
          </a:p>
        </p:txBody>
      </p:sp>
      <p:sp>
        <p:nvSpPr>
          <p:cNvPr id="32771" name="TextBox 1"/>
          <p:cNvSpPr txBox="1">
            <a:spLocks noChangeArrowheads="1"/>
          </p:cNvSpPr>
          <p:nvPr/>
        </p:nvSpPr>
        <p:spPr bwMode="auto">
          <a:xfrm>
            <a:off x="2138363" y="1620838"/>
            <a:ext cx="1857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054385" y="2306969"/>
            <a:ext cx="2702880" cy="1150700"/>
            <a:chOff x="2438399" y="1504838"/>
            <a:chExt cx="1219200" cy="1219200"/>
          </a:xfrm>
          <a:solidFill>
            <a:srgbClr val="F1DF0A"/>
          </a:solidFill>
        </p:grpSpPr>
        <p:sp>
          <p:nvSpPr>
            <p:cNvPr id="8" name="Rounded Rectangle 7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800" dirty="0">
                  <a:solidFill>
                    <a:srgbClr val="660066"/>
                  </a:solidFill>
                </a:rPr>
                <a:t>Objectivo?</a:t>
              </a:r>
            </a:p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Impacto na sociedade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sp>
        <p:nvSpPr>
          <p:cNvPr id="10" name="Circular Arrow 9"/>
          <p:cNvSpPr/>
          <p:nvPr/>
        </p:nvSpPr>
        <p:spPr>
          <a:xfrm rot="898457" flipH="1">
            <a:off x="4067175" y="2944813"/>
            <a:ext cx="1009650" cy="100965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03446"/>
              <a:gd name="adj5" fmla="val 12500"/>
            </a:avLst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3841750" y="3068638"/>
            <a:ext cx="165735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  <a:cs typeface="ＭＳ Ｐゴシック" charset="0"/>
              </a:rPr>
              <a:t>Porquê um</a:t>
            </a:r>
          </a:p>
          <a:p>
            <a:pPr algn="ctr">
              <a:defRPr/>
            </a:pPr>
            <a:r>
              <a:rPr lang="en-ZA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0"/>
                <a:cs typeface="ＭＳ Ｐゴシック" charset="0"/>
              </a:rPr>
              <a:t>QNQ?</a:t>
            </a: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62107" y="3816579"/>
            <a:ext cx="2649947" cy="1161821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Rounded Rectangle 12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Liderança e governança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61531" y="5174823"/>
            <a:ext cx="2649947" cy="861272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6" name="Rounded Rectangle 15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Facilitação de processos-chave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02972" y="3818732"/>
            <a:ext cx="3022985" cy="1208999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9" name="Rounded Rectangle 18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1800" dirty="0">
                  <a:solidFill>
                    <a:srgbClr val="000090"/>
                  </a:solidFill>
                </a:rPr>
                <a:t>Planeamento participativo, consultas, mobilização dos actores-chave</a:t>
              </a:r>
              <a:endParaRPr lang="en-US" sz="18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842250" y="2642948"/>
            <a:ext cx="2649947" cy="885847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5" name="Rounded Rectangle 24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Iniciativas para melhorar sistemas &amp; processos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58861" y="1460991"/>
            <a:ext cx="2940539" cy="885847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8" name="Rounded Rectangle 27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Ambiente favorável criado 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924825" y="1125808"/>
            <a:ext cx="2649947" cy="885847"/>
            <a:chOff x="2438399" y="1504838"/>
            <a:chExt cx="1219200" cy="12192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1" name="Rounded Rectangle 30"/>
            <p:cNvSpPr/>
            <p:nvPr/>
          </p:nvSpPr>
          <p:spPr>
            <a:xfrm>
              <a:off x="2438399" y="1504838"/>
              <a:ext cx="1219200" cy="121920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2497915" y="1564354"/>
              <a:ext cx="1100168" cy="110016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8100" tIns="38100" rIns="38100" bIns="38100" spcCol="1270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ZA" sz="2000" dirty="0">
                  <a:solidFill>
                    <a:srgbClr val="000090"/>
                  </a:solidFill>
                </a:rPr>
                <a:t>Desempenho do sistema melhorado </a:t>
              </a:r>
              <a:endParaRPr lang="en-US" sz="2000" dirty="0">
                <a:solidFill>
                  <a:srgbClr val="000090"/>
                </a:solidFill>
              </a:endParaRPr>
            </a:p>
          </p:txBody>
        </p:sp>
      </p:grpSp>
      <p:sp>
        <p:nvSpPr>
          <p:cNvPr id="37" name="Right Arrow 36"/>
          <p:cNvSpPr/>
          <p:nvPr/>
        </p:nvSpPr>
        <p:spPr>
          <a:xfrm rot="10800000">
            <a:off x="4513263" y="1504950"/>
            <a:ext cx="431800" cy="411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8" name="Right Arrow 37"/>
          <p:cNvSpPr/>
          <p:nvPr/>
        </p:nvSpPr>
        <p:spPr>
          <a:xfrm rot="14182379">
            <a:off x="5884863" y="2282825"/>
            <a:ext cx="431800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39" name="Right Arrow 38"/>
          <p:cNvSpPr/>
          <p:nvPr/>
        </p:nvSpPr>
        <p:spPr>
          <a:xfrm rot="7682189">
            <a:off x="2767013" y="1979613"/>
            <a:ext cx="431800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0" name="Right Arrow 39"/>
          <p:cNvSpPr/>
          <p:nvPr/>
        </p:nvSpPr>
        <p:spPr>
          <a:xfrm rot="3100179">
            <a:off x="2746375" y="4914900"/>
            <a:ext cx="431800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1" name="Right Arrow 40"/>
          <p:cNvSpPr/>
          <p:nvPr/>
        </p:nvSpPr>
        <p:spPr>
          <a:xfrm rot="18432403">
            <a:off x="5516563" y="4910138"/>
            <a:ext cx="431800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2" name="Right Arrow 41"/>
          <p:cNvSpPr/>
          <p:nvPr/>
        </p:nvSpPr>
        <p:spPr>
          <a:xfrm rot="16200000">
            <a:off x="6034882" y="3418681"/>
            <a:ext cx="431800" cy="411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3" name="Right Arrow 42"/>
          <p:cNvSpPr/>
          <p:nvPr/>
        </p:nvSpPr>
        <p:spPr>
          <a:xfrm rot="5400000">
            <a:off x="2374900" y="3429000"/>
            <a:ext cx="431800" cy="412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469900" y="5411788"/>
            <a:ext cx="119221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ZA" sz="16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quê?</a:t>
            </a:r>
          </a:p>
          <a:p>
            <a:pPr algn="ctr" eaLnBrk="1" hangingPunct="1"/>
            <a:r>
              <a:rPr lang="en-ZA" sz="16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Quem?</a:t>
            </a:r>
          </a:p>
          <a:p>
            <a:pPr algn="ctr" eaLnBrk="1" hangingPunct="1"/>
            <a:r>
              <a:rPr lang="en-ZA" sz="16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Como?</a:t>
            </a:r>
          </a:p>
          <a:p>
            <a:pPr algn="ctr" eaLnBrk="1" hangingPunct="1"/>
            <a:r>
              <a:rPr lang="en-ZA" sz="16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 quê?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6" descr="C:\Documents and Settings\User\Local Settings\Temporary Internet Files\Content.IE5\GXYHKJ4L\MCAN00701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357313"/>
            <a:ext cx="3182937" cy="254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8400" y="4143375"/>
            <a:ext cx="65659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/>
            <a:r>
              <a:rPr lang="pt-PT" sz="2000">
                <a:solidFill>
                  <a:srgbClr val="640807"/>
                </a:solidFill>
              </a:rPr>
              <a:t>Só quem sabe o fim que quer alcançar</a:t>
            </a:r>
          </a:p>
          <a:p>
            <a:pPr algn="ctr" eaLnBrk="0" hangingPunct="0"/>
            <a:r>
              <a:rPr lang="pt-PT" sz="2000">
                <a:solidFill>
                  <a:srgbClr val="640807"/>
                </a:solidFill>
              </a:rPr>
              <a:t>consegue encontrar o caminho para lá chegar –</a:t>
            </a:r>
          </a:p>
          <a:p>
            <a:pPr algn="ctr" eaLnBrk="0" hangingPunct="0"/>
            <a:r>
              <a:rPr lang="pt-PT" sz="2000">
                <a:solidFill>
                  <a:srgbClr val="640807"/>
                </a:solidFill>
              </a:rPr>
              <a:t>(ainda que seja uma estrada muito esburacada...)</a:t>
            </a:r>
          </a:p>
        </p:txBody>
      </p:sp>
      <p:sp>
        <p:nvSpPr>
          <p:cNvPr id="6" name="Rounded Rectangle 6"/>
          <p:cNvSpPr/>
          <p:nvPr/>
        </p:nvSpPr>
        <p:spPr bwMode="auto">
          <a:xfrm>
            <a:off x="2611438" y="6180138"/>
            <a:ext cx="3382962" cy="3984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r>
              <a:rPr lang="en-US" sz="14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ellen.huester@gfa-group.de</a:t>
            </a:r>
            <a:endParaRPr lang="en-US" sz="14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2"/>
          <p:cNvSpPr>
            <a:spLocks noGrp="1"/>
          </p:cNvSpPr>
          <p:nvPr>
            <p:ph idx="1"/>
          </p:nvPr>
        </p:nvSpPr>
        <p:spPr>
          <a:xfrm>
            <a:off x="777875" y="1489075"/>
            <a:ext cx="7897813" cy="4378325"/>
          </a:xfrm>
        </p:spPr>
        <p:txBody>
          <a:bodyPr/>
          <a:lstStyle/>
          <a:p>
            <a:r>
              <a:rPr lang="pt-PT" sz="2800" smtClean="0">
                <a:ea typeface="ＭＳ Ｐゴシック" pitchFamily="34" charset="-128"/>
              </a:rPr>
              <a:t>Breve historial e panorama sobre o QNQ sul-africano </a:t>
            </a:r>
          </a:p>
          <a:p>
            <a:endParaRPr lang="pt-PT" sz="2800" smtClean="0">
              <a:ea typeface="ＭＳ Ｐゴシック" pitchFamily="34" charset="-128"/>
            </a:endParaRPr>
          </a:p>
          <a:p>
            <a:r>
              <a:rPr lang="pt-PT" sz="2800" smtClean="0">
                <a:ea typeface="ＭＳ Ｐゴシック" pitchFamily="34" charset="-128"/>
              </a:rPr>
              <a:t>Principais experiências realizadas desde o início do QNQ na África do Sul até hoje</a:t>
            </a:r>
          </a:p>
          <a:p>
            <a:endParaRPr lang="pt-PT" sz="2800" smtClean="0">
              <a:ea typeface="ＭＳ Ｐゴシック" pitchFamily="34" charset="-128"/>
            </a:endParaRPr>
          </a:p>
          <a:p>
            <a:r>
              <a:rPr lang="pt-PT" sz="2800" smtClean="0">
                <a:ea typeface="ＭＳ Ｐゴシック" pitchFamily="34" charset="-128"/>
              </a:rPr>
              <a:t>Questões práticas a considerar para o estabelecimento de um QNQ – lições aprendidas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1624307-F290-40B8-B2F5-3B2C1A96C747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CONTEÚDO</a:t>
            </a:r>
            <a:endParaRPr lang="en-US" sz="3600">
              <a:solidFill>
                <a:srgbClr val="640807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Brace 16"/>
          <p:cNvSpPr>
            <a:spLocks/>
          </p:cNvSpPr>
          <p:nvPr/>
        </p:nvSpPr>
        <p:spPr bwMode="auto">
          <a:xfrm rot="5400000">
            <a:off x="4264819" y="1523206"/>
            <a:ext cx="485775" cy="8367713"/>
          </a:xfrm>
          <a:prstGeom prst="rightBrace">
            <a:avLst>
              <a:gd name="adj1" fmla="val 118397"/>
              <a:gd name="adj2" fmla="val 50000"/>
            </a:avLst>
          </a:prstGeom>
          <a:solidFill>
            <a:srgbClr val="FFFFFF"/>
          </a:solidFill>
          <a:ln w="38100" cmpd="sng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80AA068-3CE4-4801-AF60-7CE8CF7604D8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9900" y="93663"/>
            <a:ext cx="84963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PANORAMA– SITUAÇÃO NOS ANOS 90</a:t>
            </a:r>
            <a:endParaRPr lang="en-US" sz="3200">
              <a:solidFill>
                <a:srgbClr val="640807"/>
              </a:solidFill>
              <a:latin typeface="Calibri" pitchFamily="34" charset="0"/>
            </a:endParaRPr>
          </a:p>
        </p:txBody>
      </p:sp>
      <p:sp>
        <p:nvSpPr>
          <p:cNvPr id="16388" name="Rectangle 2"/>
          <p:cNvSpPr txBox="1">
            <a:spLocks noChangeArrowheads="1"/>
          </p:cNvSpPr>
          <p:nvPr/>
        </p:nvSpPr>
        <p:spPr bwMode="auto">
          <a:xfrm>
            <a:off x="800100" y="927100"/>
            <a:ext cx="75184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62000" indent="-28575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90750" algn="l"/>
              </a:tabLs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r>
              <a:rPr lang="en-ZA" sz="2000">
                <a:solidFill>
                  <a:schemeClr val="tx1"/>
                </a:solidFill>
              </a:rPr>
              <a:t>Sistema de Educação e Formação: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PT" sz="1800" b="0">
                <a:solidFill>
                  <a:schemeClr val="tx1"/>
                </a:solidFill>
              </a:rPr>
              <a:t>Acesso fortemente fragmentado e desigual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PT" sz="1800" b="0">
                <a:solidFill>
                  <a:schemeClr val="tx1"/>
                </a:solidFill>
              </a:rPr>
              <a:t>Insuficiente capacidade de resposta às demandas do mercado de trabalho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pt-PT" sz="1800" b="0">
                <a:solidFill>
                  <a:schemeClr val="tx1"/>
                </a:solidFill>
              </a:rPr>
              <a:t>Forte orientação para a oferta e falta de participação democrática 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endParaRPr lang="en-ZA" sz="800" b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r>
              <a:rPr lang="en-ZA" sz="2000">
                <a:solidFill>
                  <a:schemeClr val="tx1"/>
                </a:solidFill>
              </a:rPr>
              <a:t>Inexistência de um sistema nacional coordenado de E&amp;F</a:t>
            </a:r>
          </a:p>
          <a:p>
            <a:pPr eaLnBrk="1" hangingPunct="1">
              <a:lnSpc>
                <a:spcPts val="2875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r>
              <a:rPr lang="en-ZA" sz="2000">
                <a:solidFill>
                  <a:schemeClr val="tx1"/>
                </a:solidFill>
              </a:rPr>
              <a:t>Reduzido reconhecimento nacional dos resultados de aprendizagem e das qualificações</a:t>
            </a:r>
          </a:p>
          <a:p>
            <a:pPr eaLnBrk="1" hangingPunct="1">
              <a:lnSpc>
                <a:spcPts val="2875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r>
              <a:rPr lang="en-ZA" sz="2000">
                <a:solidFill>
                  <a:schemeClr val="tx1"/>
                </a:solidFill>
              </a:rPr>
              <a:t>Financiamento desigual para a formação nos sectores económicos/industriais</a:t>
            </a:r>
          </a:p>
          <a:p>
            <a:pPr eaLnBrk="1" hangingPunct="1">
              <a:lnSpc>
                <a:spcPts val="2875"/>
              </a:lnSpc>
              <a:spcBef>
                <a:spcPct val="20000"/>
              </a:spcBef>
              <a:buClr>
                <a:srgbClr val="C80F0F"/>
              </a:buClr>
              <a:buFont typeface="Wingdings" pitchFamily="2" charset="2"/>
              <a:buChar char="§"/>
            </a:pPr>
            <a:r>
              <a:rPr lang="en-ZA" sz="2000">
                <a:solidFill>
                  <a:schemeClr val="tx1"/>
                </a:solidFill>
              </a:rPr>
              <a:t>Programas de Formação para desempregados realizados sob a égide do Ministério do Trabalho são irrelevantes ou ineficazes</a:t>
            </a:r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609600" y="6011863"/>
            <a:ext cx="7696200" cy="4619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PT" sz="2400">
                <a:solidFill>
                  <a:srgbClr val="960B0B"/>
                </a:solidFill>
                <a:latin typeface="Calibri" pitchFamily="34" charset="0"/>
              </a:rPr>
              <a:t>Necessidade de Transformação da Educação e Formação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3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47700" y="985838"/>
            <a:ext cx="8064500" cy="1287462"/>
          </a:xfrm>
        </p:spPr>
        <p:txBody>
          <a:bodyPr/>
          <a:lstStyle/>
          <a:p>
            <a:pPr algn="ctr" eaLnBrk="1" hangingPunct="1"/>
            <a:r>
              <a:rPr lang="en-GB" sz="3800" b="1" smtClean="0">
                <a:latin typeface="Calibri" pitchFamily="34" charset="0"/>
                <a:ea typeface="ＭＳ Ｐゴシック" pitchFamily="34" charset="-128"/>
              </a:rPr>
              <a:t>Um Quadro Nacional de Qualificações uniforme e padronizado</a:t>
            </a:r>
            <a:endParaRPr lang="en-US" sz="3800" b="1" smtClean="0">
              <a:solidFill>
                <a:srgbClr val="960B0B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? QUE SOLUÇÃO ?</a:t>
            </a:r>
            <a:endParaRPr lang="en-US" sz="3600">
              <a:solidFill>
                <a:srgbClr val="640807"/>
              </a:solidFill>
              <a:latin typeface="Calibri" pitchFamily="34" charset="0"/>
            </a:endParaRP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3459163" y="2787650"/>
            <a:ext cx="1841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17412" name="Group 10"/>
          <p:cNvGrpSpPr>
            <a:grpSpLocks/>
          </p:cNvGrpSpPr>
          <p:nvPr/>
        </p:nvGrpSpPr>
        <p:grpSpPr bwMode="auto">
          <a:xfrm>
            <a:off x="1039813" y="4140200"/>
            <a:ext cx="3348037" cy="1863725"/>
            <a:chOff x="258291" y="3010605"/>
            <a:chExt cx="2104429" cy="1052214"/>
          </a:xfrm>
        </p:grpSpPr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258291" y="3010605"/>
              <a:ext cx="2104429" cy="1052214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8F8F8"/>
                </a:gs>
                <a:gs pos="20000">
                  <a:srgbClr val="F7F7F7"/>
                </a:gs>
                <a:gs pos="100000">
                  <a:srgbClr val="BDBDBD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Rounded Rectangle 12"/>
            <p:cNvSpPr/>
            <p:nvPr/>
          </p:nvSpPr>
          <p:spPr>
            <a:xfrm>
              <a:off x="288226" y="3041078"/>
              <a:ext cx="2044559" cy="9912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anchor="ctr"/>
            <a:lstStyle/>
            <a:p>
              <a:pPr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pt-PT" sz="2000">
                  <a:solidFill>
                    <a:schemeClr val="tx1"/>
                  </a:solidFill>
                  <a:ea typeface="ＭＳ Ｐゴシック" pitchFamily="34" charset="-128"/>
                </a:rPr>
                <a:t>Melhoria da articulação no sistema fortemente fragmentado de educação &amp; formação</a:t>
              </a:r>
            </a:p>
          </p:txBody>
        </p:sp>
      </p:grpSp>
      <p:grpSp>
        <p:nvGrpSpPr>
          <p:cNvPr id="17413" name="Group 10"/>
          <p:cNvGrpSpPr>
            <a:grpSpLocks/>
          </p:cNvGrpSpPr>
          <p:nvPr/>
        </p:nvGrpSpPr>
        <p:grpSpPr bwMode="auto">
          <a:xfrm>
            <a:off x="4602163" y="4144963"/>
            <a:ext cx="3698875" cy="1863725"/>
            <a:chOff x="258291" y="3010605"/>
            <a:chExt cx="2104429" cy="1052214"/>
          </a:xfrm>
        </p:grpSpPr>
        <p:sp>
          <p:nvSpPr>
            <p:cNvPr id="44" name="Rounded Rectangle 43"/>
            <p:cNvSpPr>
              <a:spLocks noChangeArrowheads="1"/>
            </p:cNvSpPr>
            <p:nvPr/>
          </p:nvSpPr>
          <p:spPr bwMode="auto">
            <a:xfrm>
              <a:off x="258291" y="3010605"/>
              <a:ext cx="2104429" cy="1052214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8F8F8"/>
                </a:gs>
                <a:gs pos="20000">
                  <a:srgbClr val="F7F7F7"/>
                </a:gs>
                <a:gs pos="100000">
                  <a:srgbClr val="BDBDBD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Rounded Rectangle 12"/>
            <p:cNvSpPr/>
            <p:nvPr/>
          </p:nvSpPr>
          <p:spPr>
            <a:xfrm>
              <a:off x="288096" y="3041078"/>
              <a:ext cx="2044819" cy="9912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anchor="ctr"/>
            <a:lstStyle/>
            <a:p>
              <a:pPr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pt-PT" sz="2000">
                  <a:solidFill>
                    <a:schemeClr val="tx1"/>
                  </a:solidFill>
                  <a:ea typeface="ＭＳ Ｐゴシック" pitchFamily="34" charset="-128"/>
                </a:rPr>
                <a:t>Melhoria da Qualidade</a:t>
              </a:r>
            </a:p>
            <a:p>
              <a:pPr defTabSz="488950">
                <a:lnSpc>
                  <a:spcPct val="90000"/>
                </a:lnSpc>
                <a:spcAft>
                  <a:spcPct val="35000"/>
                </a:spcAft>
              </a:pPr>
              <a:r>
                <a:rPr lang="pt-PT" sz="2000">
                  <a:solidFill>
                    <a:schemeClr val="tx1"/>
                  </a:solidFill>
                  <a:ea typeface="ＭＳ Ｐゴシック" pitchFamily="34" charset="-128"/>
                </a:rPr>
                <a:t>Mudança de objectivos para enfrentar os novos desafios sociais &amp; económicos na África do Sul</a:t>
              </a:r>
            </a:p>
          </p:txBody>
        </p:sp>
      </p:grpSp>
      <p:grpSp>
        <p:nvGrpSpPr>
          <p:cNvPr id="17414" name="Group 11"/>
          <p:cNvGrpSpPr>
            <a:grpSpLocks/>
          </p:cNvGrpSpPr>
          <p:nvPr/>
        </p:nvGrpSpPr>
        <p:grpSpPr bwMode="auto">
          <a:xfrm>
            <a:off x="2265363" y="2557463"/>
            <a:ext cx="1131887" cy="1598612"/>
            <a:chOff x="1995115" y="1521134"/>
            <a:chExt cx="368275" cy="1096445"/>
          </a:xfrm>
        </p:grpSpPr>
        <p:sp>
          <p:nvSpPr>
            <p:cNvPr id="13" name="Left-Right Arrow 12"/>
            <p:cNvSpPr>
              <a:spLocks noChangeArrowheads="1"/>
            </p:cNvSpPr>
            <p:nvPr/>
          </p:nvSpPr>
          <p:spPr bwMode="auto">
            <a:xfrm rot="-5400000">
              <a:off x="1631030" y="1885219"/>
              <a:ext cx="1096445" cy="368275"/>
            </a:xfrm>
            <a:prstGeom prst="leftRightArrow">
              <a:avLst>
                <a:gd name="adj1" fmla="val 60000"/>
                <a:gd name="adj2" fmla="val 50007"/>
              </a:avLst>
            </a:prstGeom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eft-Right Arrow 14"/>
            <p:cNvSpPr/>
            <p:nvPr/>
          </p:nvSpPr>
          <p:spPr>
            <a:xfrm rot="18000000">
              <a:off x="1741546" y="1921516"/>
              <a:ext cx="875414" cy="220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900" dirty="0"/>
            </a:p>
          </p:txBody>
        </p:sp>
      </p:grpSp>
      <p:grpSp>
        <p:nvGrpSpPr>
          <p:cNvPr id="17415" name="Group 11"/>
          <p:cNvGrpSpPr>
            <a:grpSpLocks/>
          </p:cNvGrpSpPr>
          <p:nvPr/>
        </p:nvGrpSpPr>
        <p:grpSpPr bwMode="auto">
          <a:xfrm>
            <a:off x="5799138" y="2544763"/>
            <a:ext cx="1131887" cy="1600200"/>
            <a:chOff x="1995115" y="1521134"/>
            <a:chExt cx="368275" cy="1096445"/>
          </a:xfrm>
        </p:grpSpPr>
        <p:sp>
          <p:nvSpPr>
            <p:cNvPr id="47" name="Left-Right Arrow 46"/>
            <p:cNvSpPr>
              <a:spLocks noChangeArrowheads="1"/>
            </p:cNvSpPr>
            <p:nvPr/>
          </p:nvSpPr>
          <p:spPr bwMode="auto">
            <a:xfrm rot="-5400000">
              <a:off x="1631030" y="1885219"/>
              <a:ext cx="1096445" cy="368275"/>
            </a:xfrm>
            <a:prstGeom prst="leftRightArrow">
              <a:avLst>
                <a:gd name="adj1" fmla="val 60000"/>
                <a:gd name="adj2" fmla="val 50007"/>
              </a:avLst>
            </a:prstGeom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eft-Right Arrow 14"/>
            <p:cNvSpPr/>
            <p:nvPr/>
          </p:nvSpPr>
          <p:spPr>
            <a:xfrm rot="18000000">
              <a:off x="1741436" y="1921553"/>
              <a:ext cx="875634" cy="220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0" tIns="0" rIns="0" bIns="0" spcCol="1270" anchor="ctr"/>
            <a:lstStyle/>
            <a:p>
              <a:pPr algn="ctr" defTabSz="400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9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40738" y="2477970"/>
            <a:ext cx="7257470" cy="680260"/>
            <a:chOff x="1995785" y="1179"/>
            <a:chExt cx="2104429" cy="1052214"/>
          </a:xfrm>
          <a:solidFill>
            <a:schemeClr val="tx2">
              <a:lumMod val="75000"/>
            </a:schemeClr>
          </a:solidFill>
        </p:grpSpPr>
        <p:sp>
          <p:nvSpPr>
            <p:cNvPr id="23" name="Rounded Rectangle 22"/>
            <p:cNvSpPr/>
            <p:nvPr/>
          </p:nvSpPr>
          <p:spPr>
            <a:xfrm>
              <a:off x="1995785" y="1179"/>
              <a:ext cx="2104429" cy="105221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026603" y="31997"/>
              <a:ext cx="2042793" cy="9905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lIns="41910" tIns="41910" rIns="41910" bIns="4191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dirty="0">
                  <a:solidFill>
                    <a:srgbClr val="FFFAEB"/>
                  </a:solidFill>
                </a:rPr>
                <a:t>Necessidade de um mecanismo para apoiar a condução da mudança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37"/>
          <p:cNvGrpSpPr>
            <a:grpSpLocks/>
          </p:cNvGrpSpPr>
          <p:nvPr/>
        </p:nvGrpSpPr>
        <p:grpSpPr bwMode="auto">
          <a:xfrm>
            <a:off x="7283450" y="5246688"/>
            <a:ext cx="1479550" cy="517525"/>
            <a:chOff x="3267762" y="19317"/>
            <a:chExt cx="911036" cy="705764"/>
          </a:xfrm>
        </p:grpSpPr>
        <p:sp>
          <p:nvSpPr>
            <p:cNvPr id="39" name="Right Arrow 38"/>
            <p:cNvSpPr>
              <a:spLocks noChangeArrowheads="1"/>
            </p:cNvSpPr>
            <p:nvPr/>
          </p:nvSpPr>
          <p:spPr bwMode="auto">
            <a:xfrm>
              <a:off x="3267762" y="19317"/>
              <a:ext cx="911036" cy="705764"/>
            </a:xfrm>
            <a:prstGeom prst="rightArrow">
              <a:avLst>
                <a:gd name="adj1" fmla="val 60000"/>
                <a:gd name="adj2" fmla="val 50003"/>
              </a:avLst>
            </a:prstGeom>
            <a:gradFill rotWithShape="1">
              <a:gsLst>
                <a:gs pos="0">
                  <a:srgbClr val="CEE0E8"/>
                </a:gs>
                <a:gs pos="20000">
                  <a:srgbClr val="CEDFE7"/>
                </a:gs>
                <a:gs pos="100000">
                  <a:srgbClr val="9DAAB1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Right Arrow 4"/>
            <p:cNvSpPr/>
            <p:nvPr/>
          </p:nvSpPr>
          <p:spPr>
            <a:xfrm>
              <a:off x="3267762" y="160036"/>
              <a:ext cx="699895" cy="4243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/>
            </a:p>
          </p:txBody>
        </p:sp>
      </p:grpSp>
      <p:sp>
        <p:nvSpPr>
          <p:cNvPr id="4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dirty="0">
                <a:solidFill>
                  <a:srgbClr val="640807"/>
                </a:solidFill>
                <a:latin typeface="Calibri" pitchFamily="34" charset="0"/>
                <a:ea typeface="+mn-ea"/>
                <a:cs typeface="Arial" charset="0"/>
              </a:rPr>
              <a:t>FASES DO PROCESSO </a:t>
            </a:r>
          </a:p>
        </p:txBody>
      </p:sp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428625" y="1511300"/>
            <a:ext cx="2319338" cy="1220788"/>
            <a:chOff x="2391" y="93815"/>
            <a:chExt cx="1758370" cy="1080204"/>
          </a:xfrm>
        </p:grpSpPr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2391" y="93815"/>
              <a:ext cx="1758370" cy="1080204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9" name="Rounded Rectangle 4"/>
            <p:cNvSpPr/>
            <p:nvPr/>
          </p:nvSpPr>
          <p:spPr>
            <a:xfrm>
              <a:off x="2391" y="93815"/>
              <a:ext cx="1758370" cy="7739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68580" spcCol="1270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000000"/>
                  </a:solidFill>
                </a:rPr>
                <a:t>Primeira fase: 1990 a 1995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800000"/>
                  </a:solidFill>
                </a:rPr>
                <a:t>Quadro Legal</a:t>
              </a:r>
            </a:p>
          </p:txBody>
        </p:sp>
      </p:grpSp>
      <p:sp>
        <p:nvSpPr>
          <p:cNvPr id="11" name="Rounded Rectangle 10"/>
          <p:cNvSpPr/>
          <p:nvPr/>
        </p:nvSpPr>
        <p:spPr bwMode="auto">
          <a:xfrm>
            <a:off x="457200" y="2578100"/>
            <a:ext cx="2574925" cy="2405063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8437" name="Group 12"/>
          <p:cNvGrpSpPr>
            <a:grpSpLocks/>
          </p:cNvGrpSpPr>
          <p:nvPr/>
        </p:nvGrpSpPr>
        <p:grpSpPr bwMode="auto">
          <a:xfrm>
            <a:off x="2533650" y="1849438"/>
            <a:ext cx="608013" cy="517525"/>
            <a:chOff x="3267762" y="19317"/>
            <a:chExt cx="911036" cy="705764"/>
          </a:xfrm>
        </p:grpSpPr>
        <p:sp>
          <p:nvSpPr>
            <p:cNvPr id="14" name="Right Arrow 13"/>
            <p:cNvSpPr>
              <a:spLocks noChangeArrowheads="1"/>
            </p:cNvSpPr>
            <p:nvPr/>
          </p:nvSpPr>
          <p:spPr bwMode="auto">
            <a:xfrm>
              <a:off x="3267762" y="19317"/>
              <a:ext cx="911036" cy="705764"/>
            </a:xfrm>
            <a:prstGeom prst="rightArrow">
              <a:avLst>
                <a:gd name="adj1" fmla="val 60000"/>
                <a:gd name="adj2" fmla="val 50003"/>
              </a:avLst>
            </a:prstGeom>
            <a:gradFill rotWithShape="1">
              <a:gsLst>
                <a:gs pos="0">
                  <a:srgbClr val="CEE0E8"/>
                </a:gs>
                <a:gs pos="20000">
                  <a:srgbClr val="CEDFE7"/>
                </a:gs>
                <a:gs pos="100000">
                  <a:srgbClr val="9DAAB1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Right Arrow 4"/>
            <p:cNvSpPr/>
            <p:nvPr/>
          </p:nvSpPr>
          <p:spPr>
            <a:xfrm>
              <a:off x="3267762" y="160036"/>
              <a:ext cx="699333" cy="4243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/>
            </a:p>
          </p:txBody>
        </p:sp>
      </p:grpSp>
      <p:grpSp>
        <p:nvGrpSpPr>
          <p:cNvPr id="18438" name="Group 15"/>
          <p:cNvGrpSpPr>
            <a:grpSpLocks/>
          </p:cNvGrpSpPr>
          <p:nvPr/>
        </p:nvGrpSpPr>
        <p:grpSpPr bwMode="auto">
          <a:xfrm>
            <a:off x="3106738" y="1514475"/>
            <a:ext cx="2570162" cy="1195388"/>
            <a:chOff x="-47892" y="-35936"/>
            <a:chExt cx="1863532" cy="1148439"/>
          </a:xfrm>
        </p:grpSpPr>
        <p:sp>
          <p:nvSpPr>
            <p:cNvPr id="17" name="Rounded Rectangle 16"/>
            <p:cNvSpPr>
              <a:spLocks noChangeArrowheads="1"/>
            </p:cNvSpPr>
            <p:nvPr/>
          </p:nvSpPr>
          <p:spPr bwMode="auto">
            <a:xfrm>
              <a:off x="-47892" y="-35936"/>
              <a:ext cx="1839361" cy="114843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Rounded Rectangle 4"/>
            <p:cNvSpPr/>
            <p:nvPr/>
          </p:nvSpPr>
          <p:spPr>
            <a:xfrm>
              <a:off x="-44439" y="-14584"/>
              <a:ext cx="1860079" cy="10859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68580" spcCol="1270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000000"/>
                  </a:solidFill>
                </a:rPr>
                <a:t>Segunda fase:   1996 a 1999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800000"/>
                  </a:solidFill>
                </a:rPr>
                <a:t>Desenho do Sistema</a:t>
              </a:r>
            </a:p>
          </p:txBody>
        </p:sp>
      </p:grpSp>
      <p:grpSp>
        <p:nvGrpSpPr>
          <p:cNvPr id="18439" name="Group 18"/>
          <p:cNvGrpSpPr>
            <a:grpSpLocks/>
          </p:cNvGrpSpPr>
          <p:nvPr/>
        </p:nvGrpSpPr>
        <p:grpSpPr bwMode="auto">
          <a:xfrm>
            <a:off x="3213100" y="2662238"/>
            <a:ext cx="2563813" cy="2405062"/>
            <a:chOff x="152334" y="756085"/>
            <a:chExt cx="2164483" cy="1146023"/>
          </a:xfrm>
        </p:grpSpPr>
        <p:sp>
          <p:nvSpPr>
            <p:cNvPr id="20" name="Rounded Rectangle 19"/>
            <p:cNvSpPr/>
            <p:nvPr/>
          </p:nvSpPr>
          <p:spPr>
            <a:xfrm>
              <a:off x="152334" y="756085"/>
              <a:ext cx="2164483" cy="1146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179139" y="805254"/>
              <a:ext cx="2097471" cy="10794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/>
            <a:lstStyle/>
            <a:p>
              <a:r>
                <a:rPr lang="pt-PT" sz="1700">
                  <a:solidFill>
                    <a:srgbClr val="000000"/>
                  </a:solidFill>
                  <a:ea typeface="ＭＳ Ｐゴシック" pitchFamily="34" charset="-128"/>
                </a:rPr>
                <a:t>Desenho e desenvolvimento da arquitectura do QNQ, de estruturas e processos, políticas e documentos orientadores</a:t>
              </a:r>
            </a:p>
          </p:txBody>
        </p:sp>
      </p:grpSp>
      <p:grpSp>
        <p:nvGrpSpPr>
          <p:cNvPr id="18440" name="Group 24"/>
          <p:cNvGrpSpPr>
            <a:grpSpLocks/>
          </p:cNvGrpSpPr>
          <p:nvPr/>
        </p:nvGrpSpPr>
        <p:grpSpPr bwMode="auto">
          <a:xfrm>
            <a:off x="5027613" y="1849438"/>
            <a:ext cx="809625" cy="517525"/>
            <a:chOff x="3267762" y="19317"/>
            <a:chExt cx="911036" cy="705764"/>
          </a:xfrm>
        </p:grpSpPr>
        <p:sp>
          <p:nvSpPr>
            <p:cNvPr id="23" name="Right Arrow 22"/>
            <p:cNvSpPr>
              <a:spLocks noChangeArrowheads="1"/>
            </p:cNvSpPr>
            <p:nvPr/>
          </p:nvSpPr>
          <p:spPr bwMode="auto">
            <a:xfrm>
              <a:off x="3267762" y="19317"/>
              <a:ext cx="911036" cy="705764"/>
            </a:xfrm>
            <a:prstGeom prst="rightArrow">
              <a:avLst>
                <a:gd name="adj1" fmla="val 60000"/>
                <a:gd name="adj2" fmla="val 50003"/>
              </a:avLst>
            </a:prstGeom>
            <a:gradFill rotWithShape="1">
              <a:gsLst>
                <a:gs pos="0">
                  <a:srgbClr val="CEE0E8"/>
                </a:gs>
                <a:gs pos="20000">
                  <a:srgbClr val="CEDFE7"/>
                </a:gs>
                <a:gs pos="100000">
                  <a:srgbClr val="9DAAB1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Right Arrow 4"/>
            <p:cNvSpPr/>
            <p:nvPr/>
          </p:nvSpPr>
          <p:spPr>
            <a:xfrm>
              <a:off x="3267762" y="160036"/>
              <a:ext cx="698460" cy="4243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/>
            </a:p>
          </p:txBody>
        </p:sp>
      </p:grpSp>
      <p:grpSp>
        <p:nvGrpSpPr>
          <p:cNvPr id="18441" name="Group 27"/>
          <p:cNvGrpSpPr>
            <a:grpSpLocks/>
          </p:cNvGrpSpPr>
          <p:nvPr/>
        </p:nvGrpSpPr>
        <p:grpSpPr bwMode="auto">
          <a:xfrm>
            <a:off x="5803900" y="1522413"/>
            <a:ext cx="2933700" cy="1109662"/>
            <a:chOff x="-21304" y="-31018"/>
            <a:chExt cx="1824518" cy="1092504"/>
          </a:xfrm>
        </p:grpSpPr>
        <p:sp>
          <p:nvSpPr>
            <p:cNvPr id="26" name="Rounded Rectangle 25"/>
            <p:cNvSpPr>
              <a:spLocks noChangeArrowheads="1"/>
            </p:cNvSpPr>
            <p:nvPr/>
          </p:nvSpPr>
          <p:spPr bwMode="auto">
            <a:xfrm>
              <a:off x="2391" y="-18514"/>
              <a:ext cx="1758370" cy="1080000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Rounded Rectangle 4"/>
            <p:cNvSpPr/>
            <p:nvPr/>
          </p:nvSpPr>
          <p:spPr>
            <a:xfrm>
              <a:off x="-21304" y="-31018"/>
              <a:ext cx="1824518" cy="7033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68580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700">
                  <a:solidFill>
                    <a:srgbClr val="000000"/>
                  </a:solidFill>
                  <a:ea typeface="ＭＳ Ｐゴシック" pitchFamily="34" charset="-128"/>
                </a:rPr>
                <a:t>Terceira fase: 1999 a 2001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800">
                  <a:solidFill>
                    <a:srgbClr val="800000"/>
                  </a:solidFill>
                  <a:ea typeface="ＭＳ Ｐゴシック" pitchFamily="34" charset="-128"/>
                </a:rPr>
                <a:t>Implementação do Sistema</a:t>
              </a:r>
            </a:p>
          </p:txBody>
        </p:sp>
      </p:grpSp>
      <p:grpSp>
        <p:nvGrpSpPr>
          <p:cNvPr id="18442" name="Group 30"/>
          <p:cNvGrpSpPr>
            <a:grpSpLocks/>
          </p:cNvGrpSpPr>
          <p:nvPr/>
        </p:nvGrpSpPr>
        <p:grpSpPr bwMode="auto">
          <a:xfrm>
            <a:off x="5895975" y="2593975"/>
            <a:ext cx="2933700" cy="2389188"/>
            <a:chOff x="159482" y="715741"/>
            <a:chExt cx="2164483" cy="1146023"/>
          </a:xfrm>
        </p:grpSpPr>
        <p:sp>
          <p:nvSpPr>
            <p:cNvPr id="29" name="Rounded Rectangle 28"/>
            <p:cNvSpPr/>
            <p:nvPr/>
          </p:nvSpPr>
          <p:spPr>
            <a:xfrm>
              <a:off x="159482" y="715741"/>
              <a:ext cx="2164483" cy="1146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192277" y="749246"/>
              <a:ext cx="2098893" cy="10790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/>
            <a:lstStyle/>
            <a:p>
              <a:r>
                <a:rPr lang="pt-PT" sz="1700">
                  <a:solidFill>
                    <a:srgbClr val="000000"/>
                  </a:solidFill>
                  <a:ea typeface="ＭＳ Ｐゴシック" pitchFamily="34" charset="-128"/>
                </a:rPr>
                <a:t>Estabelecimento  de estruturas para:</a:t>
              </a:r>
            </a:p>
            <a:p>
              <a:r>
                <a:rPr lang="pt-PT" sz="1700">
                  <a:solidFill>
                    <a:srgbClr val="000000"/>
                  </a:solidFill>
                  <a:ea typeface="ＭＳ Ｐゴシック" pitchFamily="34" charset="-128"/>
                </a:rPr>
                <a:t>1. Um sistema nacional de criação de padrões</a:t>
              </a:r>
            </a:p>
            <a:p>
              <a:r>
                <a:rPr lang="pt-PT" sz="1700">
                  <a:solidFill>
                    <a:srgbClr val="000000"/>
                  </a:solidFill>
                  <a:ea typeface="ＭＳ Ｐゴシック" pitchFamily="34" charset="-128"/>
                </a:rPr>
                <a:t>2. Um sistema nacional de garantia da qualidade</a:t>
              </a:r>
            </a:p>
            <a:p>
              <a:r>
                <a:rPr lang="pt-PT" sz="1700">
                  <a:solidFill>
                    <a:srgbClr val="000000"/>
                  </a:solidFill>
                  <a:ea typeface="ＭＳ Ｐゴシック" pitchFamily="34" charset="-128"/>
                </a:rPr>
                <a:t>3. Um sistema de informação</a:t>
              </a:r>
            </a:p>
          </p:txBody>
        </p:sp>
      </p:grpSp>
      <p:sp>
        <p:nvSpPr>
          <p:cNvPr id="18443" name="TextBox 30"/>
          <p:cNvSpPr txBox="1">
            <a:spLocks noChangeArrowheads="1"/>
          </p:cNvSpPr>
          <p:nvPr/>
        </p:nvSpPr>
        <p:spPr bwMode="auto">
          <a:xfrm>
            <a:off x="493713" y="862013"/>
            <a:ext cx="743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ZA" sz="2400" i="1"/>
              <a:t>Da conceptualização ao estabelecimento do QNQ</a:t>
            </a:r>
            <a:r>
              <a:rPr lang="en-US" sz="2400"/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grpSp>
        <p:nvGrpSpPr>
          <p:cNvPr id="18444" name="Group 31"/>
          <p:cNvGrpSpPr>
            <a:grpSpLocks/>
          </p:cNvGrpSpPr>
          <p:nvPr/>
        </p:nvGrpSpPr>
        <p:grpSpPr bwMode="auto">
          <a:xfrm>
            <a:off x="598488" y="5257800"/>
            <a:ext cx="8196262" cy="496888"/>
            <a:chOff x="-127568" y="505190"/>
            <a:chExt cx="1974489" cy="1217143"/>
          </a:xfrm>
        </p:grpSpPr>
        <p:sp>
          <p:nvSpPr>
            <p:cNvPr id="33" name="Rounded Rectangle 32"/>
            <p:cNvSpPr>
              <a:spLocks noChangeArrowheads="1"/>
            </p:cNvSpPr>
            <p:nvPr/>
          </p:nvSpPr>
          <p:spPr bwMode="auto">
            <a:xfrm>
              <a:off x="-127568" y="641293"/>
              <a:ext cx="1758416" cy="1081040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ACCEDD"/>
                </a:gs>
                <a:gs pos="20000">
                  <a:srgbClr val="ACCCDC"/>
                </a:gs>
                <a:gs pos="100000">
                  <a:srgbClr val="829CA8"/>
                </a:gs>
              </a:gsLst>
              <a:lin ang="5400000"/>
            </a:gra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Rounded Rectangle 4"/>
            <p:cNvSpPr/>
            <p:nvPr/>
          </p:nvSpPr>
          <p:spPr>
            <a:xfrm>
              <a:off x="-120302" y="505190"/>
              <a:ext cx="1967223" cy="12015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68580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800">
                  <a:solidFill>
                    <a:srgbClr val="003300"/>
                  </a:solidFill>
                  <a:ea typeface="ＭＳ Ｐゴシック" pitchFamily="34" charset="-128"/>
                </a:rPr>
                <a:t>Fase actual: desde 2002 a … (Janeiro de 13) – </a:t>
              </a:r>
              <a:r>
                <a:rPr lang="en-US" sz="1800">
                  <a:solidFill>
                    <a:srgbClr val="800000"/>
                  </a:solidFill>
                  <a:ea typeface="ＭＳ Ｐゴシック" pitchFamily="34" charset="-128"/>
                </a:rPr>
                <a:t>Melhoria da Qualidade</a:t>
              </a:r>
            </a:p>
          </p:txBody>
        </p:sp>
      </p:grpSp>
      <p:grpSp>
        <p:nvGrpSpPr>
          <p:cNvPr id="18445" name="Group 34"/>
          <p:cNvGrpSpPr>
            <a:grpSpLocks/>
          </p:cNvGrpSpPr>
          <p:nvPr/>
        </p:nvGrpSpPr>
        <p:grpSpPr bwMode="auto">
          <a:xfrm>
            <a:off x="668338" y="5645150"/>
            <a:ext cx="7859712" cy="704850"/>
            <a:chOff x="159482" y="1075069"/>
            <a:chExt cx="2164483" cy="1660440"/>
          </a:xfrm>
        </p:grpSpPr>
        <p:sp>
          <p:nvSpPr>
            <p:cNvPr id="36" name="Rounded Rectangle 35"/>
            <p:cNvSpPr/>
            <p:nvPr/>
          </p:nvSpPr>
          <p:spPr>
            <a:xfrm>
              <a:off x="159482" y="1340591"/>
              <a:ext cx="2164483" cy="1394918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193582" y="1075069"/>
              <a:ext cx="2096283" cy="12228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 spcCol="1270"/>
            <a:lstStyle/>
            <a:p>
              <a:pPr marL="0" lvl="1" defTabSz="7112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t-PT" sz="1700" dirty="0"/>
                <a:t>Revisão, ajustamento e melhoria da arquitectura, do sistema, das estruturas e dos processos</a:t>
              </a:r>
            </a:p>
          </p:txBody>
        </p:sp>
      </p:grpSp>
      <p:sp>
        <p:nvSpPr>
          <p:cNvPr id="18446" name="TextBox 4"/>
          <p:cNvSpPr txBox="1">
            <a:spLocks noChangeArrowheads="1"/>
          </p:cNvSpPr>
          <p:nvPr/>
        </p:nvSpPr>
        <p:spPr bwMode="auto">
          <a:xfrm>
            <a:off x="2122488" y="6284913"/>
            <a:ext cx="1841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" name="Rounded Rectangle 4"/>
          <p:cNvSpPr/>
          <p:nvPr/>
        </p:nvSpPr>
        <p:spPr bwMode="auto">
          <a:xfrm>
            <a:off x="492125" y="2647950"/>
            <a:ext cx="2484438" cy="22653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113792" rIns="113792" bIns="113792"/>
          <a:lstStyle/>
          <a:p>
            <a:pPr marL="0" lvl="1"/>
            <a:r>
              <a:rPr lang="pt-PT" sz="1700">
                <a:solidFill>
                  <a:srgbClr val="000000"/>
                </a:solidFill>
                <a:ea typeface="ＭＳ Ｐゴシック" pitchFamily="34" charset="-128"/>
              </a:rPr>
              <a:t>Conceptualização, desenvolvimento e promulgação da legislação para viabilizar o estabelecimento e a implementação de um QNQ</a:t>
            </a:r>
          </a:p>
          <a:p>
            <a:endParaRPr lang="pt-PT" sz="17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E2D8751-1960-4504-B56B-F325411682E4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dirty="0">
                <a:solidFill>
                  <a:srgbClr val="640807"/>
                </a:solidFill>
                <a:latin typeface="Calibri" pitchFamily="34" charset="0"/>
                <a:ea typeface="+mn-ea"/>
                <a:cs typeface="Arial" charset="0"/>
              </a:rPr>
              <a:t>QNQ INICIAL SUL-AFRICANO</a:t>
            </a:r>
            <a:endParaRPr lang="en-US" sz="3600" kern="0" dirty="0">
              <a:solidFill>
                <a:srgbClr val="640807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483" name="TextBox 1"/>
          <p:cNvSpPr txBox="1">
            <a:spLocks noChangeArrowheads="1"/>
          </p:cNvSpPr>
          <p:nvPr/>
        </p:nvSpPr>
        <p:spPr bwMode="auto">
          <a:xfrm>
            <a:off x="2138363" y="1620838"/>
            <a:ext cx="1857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74963" y="1666875"/>
          <a:ext cx="3035300" cy="2679700"/>
        </p:xfrm>
        <a:graphic>
          <a:graphicData uri="http://schemas.openxmlformats.org/drawingml/2006/table">
            <a:tbl>
              <a:tblPr/>
              <a:tblGrid>
                <a:gridCol w="8255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165100"/>
                <a:gridCol w="241300"/>
                <a:gridCol w="241300"/>
                <a:gridCol w="241300"/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Áreas de aprendizagem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Níveis(definidos por descriptores dos níveis)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12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 </a:t>
                      </a:r>
                    </a:p>
                  </a:txBody>
                  <a:tcPr marL="12700" marR="12700" marT="1270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ounded Rectangle 6"/>
          <p:cNvSpPr/>
          <p:nvPr/>
        </p:nvSpPr>
        <p:spPr bwMode="auto">
          <a:xfrm>
            <a:off x="782638" y="4389438"/>
            <a:ext cx="7524750" cy="6715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r>
              <a:rPr lang="pt-PT" sz="1800">
                <a:solidFill>
                  <a:srgbClr val="000000"/>
                </a:solidFill>
                <a:ea typeface="ＭＳ Ｐゴシック" pitchFamily="34" charset="-128"/>
              </a:rPr>
              <a:t>Baseado em resultados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r>
              <a:rPr lang="pt-PT" sz="1800">
                <a:solidFill>
                  <a:srgbClr val="000000"/>
                </a:solidFill>
                <a:ea typeface="ＭＳ Ｐゴシック" pitchFamily="34" charset="-128"/>
              </a:rPr>
              <a:t>Avaliação baseada em critérios de avaliação explícitos</a:t>
            </a:r>
          </a:p>
        </p:txBody>
      </p:sp>
      <p:sp>
        <p:nvSpPr>
          <p:cNvPr id="12" name="Rounded Rectangle 6"/>
          <p:cNvSpPr/>
          <p:nvPr/>
        </p:nvSpPr>
        <p:spPr bwMode="auto">
          <a:xfrm>
            <a:off x="1100138" y="915988"/>
            <a:ext cx="6865937" cy="635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r>
              <a:rPr lang="pt-PT" sz="2000">
                <a:solidFill>
                  <a:srgbClr val="640807"/>
                </a:solidFill>
                <a:ea typeface="ＭＳ Ｐゴシック" pitchFamily="34" charset="-128"/>
              </a:rPr>
              <a:t>Um sistema de níveis único para todas as qualificações que integra todos os sub-sectores do sistema de E&amp;F</a:t>
            </a:r>
          </a:p>
        </p:txBody>
      </p:sp>
      <p:sp>
        <p:nvSpPr>
          <p:cNvPr id="13" name="Rounded Rectangle 6"/>
          <p:cNvSpPr/>
          <p:nvPr/>
        </p:nvSpPr>
        <p:spPr bwMode="auto">
          <a:xfrm>
            <a:off x="317500" y="5168900"/>
            <a:ext cx="8470900" cy="12192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marL="0" lvl="1" algn="ctr" defTabSz="177800">
              <a:lnSpc>
                <a:spcPct val="90000"/>
              </a:lnSpc>
              <a:spcAft>
                <a:spcPts val="963"/>
              </a:spcAft>
            </a:pPr>
            <a:r>
              <a:rPr lang="pt-PT" sz="2000">
                <a:solidFill>
                  <a:srgbClr val="640807"/>
                </a:solidFill>
                <a:ea typeface="ＭＳ Ｐゴシック" pitchFamily="34" charset="-128"/>
              </a:rPr>
              <a:t>Um sistema nacional de acumulação e transferência de créditos 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r>
              <a:rPr lang="pt-PT" sz="1800">
                <a:solidFill>
                  <a:srgbClr val="640807"/>
                </a:solidFill>
                <a:ea typeface="ＭＳ Ｐゴシック" pitchFamily="34" charset="-128"/>
              </a:rPr>
              <a:t>que promove o </a:t>
            </a:r>
            <a:r>
              <a:rPr lang="pt-PT" sz="1800">
                <a:solidFill>
                  <a:srgbClr val="960B0B"/>
                </a:solidFill>
                <a:ea typeface="ＭＳ Ｐゴシック" pitchFamily="34" charset="-128"/>
              </a:rPr>
              <a:t>reconhecimento</a:t>
            </a:r>
            <a:r>
              <a:rPr lang="pt-PT" sz="1800">
                <a:solidFill>
                  <a:srgbClr val="640807"/>
                </a:solidFill>
                <a:ea typeface="ＭＳ Ｐゴシック" pitchFamily="34" charset="-128"/>
              </a:rPr>
              <a:t> &amp; valoriza os </a:t>
            </a:r>
            <a:r>
              <a:rPr lang="pt-PT" sz="1800">
                <a:solidFill>
                  <a:srgbClr val="960B0B"/>
                </a:solidFill>
                <a:ea typeface="ＭＳ Ｐゴシック" pitchFamily="34" charset="-128"/>
              </a:rPr>
              <a:t>Resultados de Aprendizagem </a:t>
            </a:r>
            <a:r>
              <a:rPr lang="pt-PT" sz="1800">
                <a:solidFill>
                  <a:srgbClr val="640807"/>
                </a:solidFill>
                <a:ea typeface="ＭＳ Ｐゴシック" pitchFamily="34" charset="-128"/>
              </a:rPr>
              <a:t>e a </a:t>
            </a:r>
            <a:r>
              <a:rPr lang="pt-PT" sz="1800">
                <a:solidFill>
                  <a:srgbClr val="960B0B"/>
                </a:solidFill>
                <a:ea typeface="ＭＳ Ｐゴシック" pitchFamily="34" charset="-128"/>
              </a:rPr>
              <a:t>Aprendizagem ao Longo da Vida </a:t>
            </a:r>
            <a:r>
              <a:rPr lang="pt-PT" sz="1800">
                <a:solidFill>
                  <a:srgbClr val="640807"/>
                </a:solidFill>
                <a:ea typeface="ＭＳ Ｐゴシック" pitchFamily="34" charset="-128"/>
              </a:rPr>
              <a:t>através do </a:t>
            </a:r>
            <a:r>
              <a:rPr lang="pt-PT" sz="1800">
                <a:solidFill>
                  <a:srgbClr val="960B0B"/>
                </a:solidFill>
                <a:ea typeface="ＭＳ Ｐゴシック" pitchFamily="34" charset="-128"/>
              </a:rPr>
              <a:t>Reconhecimento de Aprendizagens  Anteriores </a:t>
            </a:r>
            <a:r>
              <a:rPr lang="pt-PT" sz="1800">
                <a:solidFill>
                  <a:srgbClr val="640807"/>
                </a:solidFill>
                <a:ea typeface="ＭＳ Ｐゴシック" pitchFamily="34" charset="-128"/>
              </a:rPr>
              <a:t>(RAA)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endParaRPr lang="pt-PT" sz="2000">
              <a:solidFill>
                <a:srgbClr val="640807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6"/>
          <p:cNvSpPr/>
          <p:nvPr/>
        </p:nvSpPr>
        <p:spPr bwMode="auto">
          <a:xfrm>
            <a:off x="668338" y="1905000"/>
            <a:ext cx="1427162" cy="8509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</a:pPr>
            <a:r>
              <a:rPr lang="pt-PT" sz="1200" b="0">
                <a:solidFill>
                  <a:srgbClr val="000000"/>
                </a:solidFill>
                <a:ea typeface="ＭＳ Ｐゴシック" pitchFamily="34" charset="-128"/>
              </a:rPr>
              <a:t>Representando o nível de complexidade da aprendizagem</a:t>
            </a:r>
          </a:p>
        </p:txBody>
      </p:sp>
      <p:sp>
        <p:nvSpPr>
          <p:cNvPr id="20633" name="Line Callout 1 1"/>
          <p:cNvSpPr>
            <a:spLocks/>
          </p:cNvSpPr>
          <p:nvPr/>
        </p:nvSpPr>
        <p:spPr bwMode="auto">
          <a:xfrm>
            <a:off x="698500" y="1892300"/>
            <a:ext cx="1358900" cy="749300"/>
          </a:xfrm>
          <a:prstGeom prst="borderCallout1">
            <a:avLst>
              <a:gd name="adj1" fmla="val 45972"/>
              <a:gd name="adj2" fmla="val 101736"/>
              <a:gd name="adj3" fmla="val 46389"/>
              <a:gd name="adj4" fmla="val 157028"/>
            </a:avLst>
          </a:prstGeom>
          <a:noFill/>
          <a:ln w="9525">
            <a:solidFill>
              <a:srgbClr val="A6A6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" name="Rounded Rectangle 6"/>
          <p:cNvSpPr/>
          <p:nvPr/>
        </p:nvSpPr>
        <p:spPr bwMode="auto">
          <a:xfrm>
            <a:off x="6853238" y="1900238"/>
            <a:ext cx="1528762" cy="7667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r>
              <a:rPr lang="pt-PT" sz="1200" b="0" dirty="0">
                <a:solidFill>
                  <a:srgbClr val="000000"/>
                </a:solidFill>
              </a:rPr>
              <a:t>p. ex. Cultura &amp; Arte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r>
              <a:rPr lang="pt-PT" sz="1200" b="0" dirty="0">
                <a:solidFill>
                  <a:srgbClr val="000000"/>
                </a:solidFill>
              </a:rPr>
              <a:t>Manufactura, Engenharia &amp; Tecnologia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20635" name="Line Callout 1 14"/>
          <p:cNvSpPr>
            <a:spLocks/>
          </p:cNvSpPr>
          <p:nvPr/>
        </p:nvSpPr>
        <p:spPr bwMode="auto">
          <a:xfrm>
            <a:off x="6908800" y="1905000"/>
            <a:ext cx="1460500" cy="749300"/>
          </a:xfrm>
          <a:prstGeom prst="borderCallout1">
            <a:avLst>
              <a:gd name="adj1" fmla="val 45972"/>
              <a:gd name="adj2" fmla="val -134"/>
              <a:gd name="adj3" fmla="val -14630"/>
              <a:gd name="adj4" fmla="val -72880"/>
            </a:avLst>
          </a:prstGeom>
          <a:noFill/>
          <a:ln w="9525">
            <a:solidFill>
              <a:srgbClr val="A6A6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8"/>
          <p:cNvSpPr txBox="1">
            <a:spLocks noChangeArrowheads="1"/>
          </p:cNvSpPr>
          <p:nvPr/>
        </p:nvSpPr>
        <p:spPr bwMode="auto">
          <a:xfrm>
            <a:off x="796925" y="2052638"/>
            <a:ext cx="77104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PT" sz="1600">
                <a:latin typeface="Calibri" pitchFamily="34" charset="0"/>
              </a:rPr>
              <a:t>Actualmente, a  Autoridade de Qualificações da África do Sul (AQAS) coordena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dirty="0">
                <a:solidFill>
                  <a:srgbClr val="640807"/>
                </a:solidFill>
                <a:latin typeface="Calibri" pitchFamily="34" charset="0"/>
                <a:ea typeface="+mn-ea"/>
                <a:cs typeface="Arial" charset="0"/>
              </a:rPr>
              <a:t>O QNQ SUL-AFRICANO DE 2008</a:t>
            </a:r>
            <a:endParaRPr lang="en-US" sz="3600" kern="0" dirty="0">
              <a:solidFill>
                <a:srgbClr val="640807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960438" y="2311400"/>
            <a:ext cx="7353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PT" sz="2000">
                <a:solidFill>
                  <a:srgbClr val="640807"/>
                </a:solidFill>
              </a:rPr>
              <a:t>um sistema integrado único que abrange</a:t>
            </a:r>
          </a:p>
          <a:p>
            <a:pPr algn="ctr" eaLnBrk="1" hangingPunct="1"/>
            <a:r>
              <a:rPr lang="pt-PT" sz="2000">
                <a:solidFill>
                  <a:srgbClr val="000000"/>
                </a:solidFill>
              </a:rPr>
              <a:t>três Sub-Quadros </a:t>
            </a:r>
            <a:r>
              <a:rPr lang="pt-PT" sz="2000">
                <a:solidFill>
                  <a:srgbClr val="640807"/>
                </a:solidFill>
              </a:rPr>
              <a:t>sob </a:t>
            </a:r>
            <a:r>
              <a:rPr lang="pt-PT" sz="2000">
                <a:solidFill>
                  <a:srgbClr val="000000"/>
                </a:solidFill>
              </a:rPr>
              <a:t>três conselhos de qualidade</a:t>
            </a:r>
            <a:endParaRPr lang="pt-PT" sz="200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02150" y="3181350"/>
          <a:ext cx="241300" cy="3036890"/>
        </p:xfrm>
        <a:graphic>
          <a:graphicData uri="http://schemas.openxmlformats.org/drawingml/2006/table">
            <a:tbl>
              <a:tblPr/>
              <a:tblGrid>
                <a:gridCol w="241300"/>
              </a:tblGrid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6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ounded Rectangle 6"/>
          <p:cNvSpPr/>
          <p:nvPr/>
        </p:nvSpPr>
        <p:spPr bwMode="auto">
          <a:xfrm>
            <a:off x="1995488" y="3119438"/>
            <a:ext cx="2392362" cy="1706562"/>
          </a:xfrm>
          <a:prstGeom prst="rect">
            <a:avLst/>
          </a:prstGeom>
          <a:ln w="38100" cmpd="sng">
            <a:solidFill>
              <a:srgbClr val="8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algn="ctr"/>
            <a:r>
              <a:rPr lang="pt-PT" sz="1800">
                <a:solidFill>
                  <a:srgbClr val="7F7F7F"/>
                </a:solidFill>
                <a:latin typeface="Calibri" pitchFamily="34" charset="0"/>
                <a:ea typeface="ＭＳ Ｐゴシック" pitchFamily="34" charset="-128"/>
              </a:rPr>
              <a:t>Conselho Nacional do Ensino Superior</a:t>
            </a:r>
          </a:p>
          <a:p>
            <a:pPr algn="ctr"/>
            <a:endParaRPr lang="pt-PT" sz="180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Níveis de Qualificação </a:t>
            </a: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5 a </a:t>
            </a:r>
            <a:r>
              <a:rPr lang="pt-PT" sz="1800">
                <a:solidFill>
                  <a:srgbClr val="800000"/>
                </a:solidFill>
                <a:latin typeface="Calibri" pitchFamily="34" charset="0"/>
                <a:ea typeface="ＭＳ Ｐゴシック" pitchFamily="34" charset="-128"/>
              </a:rPr>
              <a:t>10</a:t>
            </a:r>
          </a:p>
          <a:p>
            <a:pPr algn="ctr"/>
            <a:endParaRPr lang="pt-PT" sz="18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9" name="Rounded Rectangle 6"/>
          <p:cNvSpPr/>
          <p:nvPr/>
        </p:nvSpPr>
        <p:spPr bwMode="auto">
          <a:xfrm>
            <a:off x="1995488" y="4813300"/>
            <a:ext cx="2392362" cy="1524000"/>
          </a:xfrm>
          <a:prstGeom prst="rect">
            <a:avLst/>
          </a:prstGeom>
          <a:ln w="38100" cmpd="sng">
            <a:solidFill>
              <a:srgbClr val="8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algn="ctr"/>
            <a:r>
              <a:rPr lang="pt-PT" sz="1600">
                <a:solidFill>
                  <a:srgbClr val="7F7F7F"/>
                </a:solidFill>
                <a:latin typeface="Calibri" pitchFamily="34" charset="0"/>
                <a:ea typeface="ＭＳ Ｐゴシック" pitchFamily="34" charset="-128"/>
              </a:rPr>
              <a:t>Conselho para a Qualidade da Educação &amp; Formação</a:t>
            </a:r>
          </a:p>
          <a:p>
            <a:pPr algn="ctr"/>
            <a:r>
              <a:rPr lang="pt-PT" sz="1600">
                <a:solidFill>
                  <a:srgbClr val="7F7F7F"/>
                </a:solidFill>
                <a:latin typeface="Calibri" pitchFamily="34" charset="0"/>
                <a:ea typeface="ＭＳ Ｐゴシック" pitchFamily="34" charset="-128"/>
              </a:rPr>
              <a:t>Básica e Média</a:t>
            </a:r>
            <a:endParaRPr lang="pt-PT" sz="160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endParaRPr lang="pt-PT" sz="100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Níveis de Qualificação </a:t>
            </a: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1 a 5</a:t>
            </a:r>
          </a:p>
        </p:txBody>
      </p:sp>
      <p:sp>
        <p:nvSpPr>
          <p:cNvPr id="20" name="Rounded Rectangle 6"/>
          <p:cNvSpPr/>
          <p:nvPr/>
        </p:nvSpPr>
        <p:spPr bwMode="auto">
          <a:xfrm>
            <a:off x="4889500" y="3109913"/>
            <a:ext cx="2392363" cy="317182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rgbClr val="8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/>
          <a:lstStyle/>
          <a:p>
            <a:pPr algn="ctr"/>
            <a:endParaRPr lang="pt-PT" sz="18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endParaRPr lang="pt-PT" sz="18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endParaRPr lang="pt-PT" sz="18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r>
              <a:rPr lang="pt-PT" sz="1800">
                <a:solidFill>
                  <a:srgbClr val="7F7F7F"/>
                </a:solidFill>
                <a:latin typeface="Calibri" pitchFamily="34" charset="0"/>
                <a:ea typeface="ＭＳ Ｐゴシック" pitchFamily="34" charset="-128"/>
              </a:rPr>
              <a:t>Conselho para a Qualidade Profissional</a:t>
            </a:r>
          </a:p>
          <a:p>
            <a:pPr algn="ctr"/>
            <a:endParaRPr lang="pt-PT" sz="1800">
              <a:solidFill>
                <a:srgbClr val="7F7F7F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Níveis de Qualificação </a:t>
            </a:r>
          </a:p>
          <a:p>
            <a:pPr algn="ctr"/>
            <a:r>
              <a:rPr lang="pt-PT"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1 a </a:t>
            </a:r>
            <a:r>
              <a:rPr lang="pt-PT" sz="1800">
                <a:solidFill>
                  <a:srgbClr val="800000"/>
                </a:solidFill>
                <a:latin typeface="Calibri" pitchFamily="34" charset="0"/>
                <a:ea typeface="ＭＳ Ｐゴシック" pitchFamily="34" charset="-128"/>
              </a:rPr>
              <a:t>10</a:t>
            </a:r>
          </a:p>
          <a:p>
            <a:pPr algn="ctr"/>
            <a:endParaRPr lang="pt-PT" sz="180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endParaRPr lang="pt-PT" sz="180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/>
            <a:endParaRPr lang="pt-PT" sz="18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2100" y="896938"/>
            <a:ext cx="85201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PT" sz="1600">
                <a:solidFill>
                  <a:srgbClr val="7F7F7F"/>
                </a:solidFill>
              </a:rPr>
              <a:t>A REVISÃO DO QNQ resultou no:</a:t>
            </a:r>
          </a:p>
          <a:p>
            <a:pPr algn="ctr" eaLnBrk="1" hangingPunct="1"/>
            <a:r>
              <a:rPr lang="pt-PT" sz="1600">
                <a:solidFill>
                  <a:schemeClr val="tx1"/>
                </a:solidFill>
              </a:rPr>
              <a:t>Reconhecimento da </a:t>
            </a:r>
            <a:r>
              <a:rPr lang="pt-PT" sz="1600">
                <a:solidFill>
                  <a:schemeClr val="accent2"/>
                </a:solidFill>
              </a:rPr>
              <a:t>diversidade das abordagens, práticas e diferentes formas de aprendizagem </a:t>
            </a:r>
            <a:r>
              <a:rPr lang="pt-PT" sz="1600">
                <a:solidFill>
                  <a:schemeClr val="tx1"/>
                </a:solidFill>
              </a:rPr>
              <a:t>existentes no sistema de educação &amp; formação: NÃO a </a:t>
            </a:r>
            <a:r>
              <a:rPr lang="pt-PT" altLang="en-US" sz="1600">
                <a:solidFill>
                  <a:schemeClr val="tx1"/>
                </a:solidFill>
              </a:rPr>
              <a:t>“</a:t>
            </a:r>
            <a:r>
              <a:rPr lang="pt-PT" sz="1600">
                <a:solidFill>
                  <a:schemeClr val="tx1"/>
                </a:solidFill>
              </a:rPr>
              <a:t>Um tamanho único para todos</a:t>
            </a:r>
            <a:r>
              <a:rPr lang="pt-PT" altLang="en-US" sz="1600">
                <a:solidFill>
                  <a:schemeClr val="tx1"/>
                </a:solidFill>
              </a:rPr>
              <a:t>”</a:t>
            </a:r>
            <a:endParaRPr lang="pt-PT" sz="16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Rounded Rectangle 6"/>
          <p:cNvSpPr/>
          <p:nvPr/>
        </p:nvSpPr>
        <p:spPr bwMode="auto">
          <a:xfrm>
            <a:off x="7539038" y="3144838"/>
            <a:ext cx="1241425" cy="3984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/>
          <a:lstStyle/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r>
              <a:rPr lang="pt-PT" sz="1200" b="0" dirty="0">
                <a:solidFill>
                  <a:srgbClr val="000000"/>
                </a:solidFill>
              </a:rPr>
              <a:t>Comparabilidade</a:t>
            </a:r>
          </a:p>
          <a:p>
            <a:pPr marL="0" lvl="1" algn="ctr" defTabSz="177800">
              <a:lnSpc>
                <a:spcPct val="90000"/>
              </a:lnSpc>
              <a:spcAft>
                <a:spcPct val="15000"/>
              </a:spcAft>
              <a:defRPr/>
            </a:pPr>
            <a:r>
              <a:rPr lang="pt-PT" sz="1200" b="0" dirty="0">
                <a:solidFill>
                  <a:srgbClr val="000000"/>
                </a:solidFill>
              </a:rPr>
              <a:t>Internacional</a:t>
            </a:r>
          </a:p>
        </p:txBody>
      </p:sp>
      <p:sp>
        <p:nvSpPr>
          <p:cNvPr id="21537" name="Line Callout 1 11"/>
          <p:cNvSpPr>
            <a:spLocks/>
          </p:cNvSpPr>
          <p:nvPr/>
        </p:nvSpPr>
        <p:spPr bwMode="auto">
          <a:xfrm>
            <a:off x="7518400" y="3149600"/>
            <a:ext cx="1320800" cy="393700"/>
          </a:xfrm>
          <a:prstGeom prst="borderCallout1">
            <a:avLst>
              <a:gd name="adj1" fmla="val 45972"/>
              <a:gd name="adj2" fmla="val -134"/>
              <a:gd name="adj3" fmla="val 46278"/>
              <a:gd name="adj4" fmla="val -296551"/>
            </a:avLst>
          </a:prstGeom>
          <a:noFill/>
          <a:ln w="9525">
            <a:solidFill>
              <a:srgbClr val="A6A6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3" name="Right Brace 16"/>
          <p:cNvSpPr>
            <a:spLocks/>
          </p:cNvSpPr>
          <p:nvPr/>
        </p:nvSpPr>
        <p:spPr bwMode="auto">
          <a:xfrm rot="5400000">
            <a:off x="4504531" y="-2093118"/>
            <a:ext cx="84137" cy="8216900"/>
          </a:xfrm>
          <a:prstGeom prst="rightBrace">
            <a:avLst>
              <a:gd name="adj1" fmla="val 118397"/>
              <a:gd name="adj2" fmla="val 50000"/>
            </a:avLst>
          </a:prstGeom>
          <a:solidFill>
            <a:srgbClr val="FFFFFF"/>
          </a:solidFill>
          <a:ln w="19050" cmpd="sng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05C833-3988-41C3-A6AD-F6C849A00C01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PRINCIPAIS DESAFIOS – EXPERIÊNCIAS</a:t>
            </a:r>
          </a:p>
        </p:txBody>
      </p:sp>
      <p:grpSp>
        <p:nvGrpSpPr>
          <p:cNvPr id="24579" name="Group 5"/>
          <p:cNvGrpSpPr>
            <a:grpSpLocks/>
          </p:cNvGrpSpPr>
          <p:nvPr/>
        </p:nvGrpSpPr>
        <p:grpSpPr bwMode="auto">
          <a:xfrm>
            <a:off x="5462303" y="4157597"/>
            <a:ext cx="2830930" cy="1405003"/>
            <a:chOff x="-60674" y="3329658"/>
            <a:chExt cx="1665143" cy="1118136"/>
          </a:xfrm>
          <a:solidFill>
            <a:srgbClr val="FFFF99"/>
          </a:solidFill>
        </p:grpSpPr>
        <p:sp>
          <p:nvSpPr>
            <p:cNvPr id="7" name="Rounded Rectangle 6"/>
            <p:cNvSpPr/>
            <p:nvPr/>
          </p:nvSpPr>
          <p:spPr>
            <a:xfrm>
              <a:off x="-60674" y="3329658"/>
              <a:ext cx="1665143" cy="111813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-27340" y="3363011"/>
              <a:ext cx="1598475" cy="1051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2000" dirty="0">
                  <a:solidFill>
                    <a:srgbClr val="145335"/>
                  </a:solidFill>
                </a:rPr>
                <a:t>Estratégias Nacionais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Coerência entre as diferentes estratégias</a:t>
              </a:r>
              <a:endParaRPr lang="pt-PT" sz="16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23556" name="Group 8"/>
          <p:cNvGrpSpPr>
            <a:grpSpLocks/>
          </p:cNvGrpSpPr>
          <p:nvPr/>
        </p:nvGrpSpPr>
        <p:grpSpPr bwMode="auto">
          <a:xfrm>
            <a:off x="3948113" y="3001963"/>
            <a:ext cx="1423987" cy="1443037"/>
            <a:chOff x="3100781" y="2890390"/>
            <a:chExt cx="1996672" cy="1996672"/>
          </a:xfrm>
        </p:grpSpPr>
        <p:sp>
          <p:nvSpPr>
            <p:cNvPr id="10" name="Oval 9"/>
            <p:cNvSpPr/>
            <p:nvPr/>
          </p:nvSpPr>
          <p:spPr>
            <a:xfrm>
              <a:off x="3100781" y="2890390"/>
              <a:ext cx="1996672" cy="1996672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392379" y="3182532"/>
              <a:ext cx="1413476" cy="14123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1430" tIns="11430" rIns="11430" bIns="1143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dirty="0">
                  <a:solidFill>
                    <a:srgbClr val="145335"/>
                  </a:solidFill>
                </a:rPr>
                <a:t>QNQ</a:t>
              </a:r>
            </a:p>
          </p:txBody>
        </p:sp>
      </p:grpSp>
      <p:grpSp>
        <p:nvGrpSpPr>
          <p:cNvPr id="24581" name="Group 11"/>
          <p:cNvGrpSpPr>
            <a:grpSpLocks/>
          </p:cNvGrpSpPr>
          <p:nvPr/>
        </p:nvGrpSpPr>
        <p:grpSpPr bwMode="auto">
          <a:xfrm>
            <a:off x="946517" y="4176470"/>
            <a:ext cx="2992931" cy="1779300"/>
            <a:chOff x="401273" y="1666047"/>
            <a:chExt cx="1632772" cy="1118136"/>
          </a:xfrm>
          <a:solidFill>
            <a:srgbClr val="FFFF99"/>
          </a:solidFill>
        </p:grpSpPr>
        <p:sp>
          <p:nvSpPr>
            <p:cNvPr id="13" name="Rounded Rectangle 12"/>
            <p:cNvSpPr/>
            <p:nvPr/>
          </p:nvSpPr>
          <p:spPr>
            <a:xfrm>
              <a:off x="401273" y="1666047"/>
              <a:ext cx="1632772" cy="111813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434627" y="1699401"/>
              <a:ext cx="1566063" cy="1051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2000" dirty="0">
                  <a:solidFill>
                    <a:srgbClr val="145335"/>
                  </a:solidFill>
                </a:rPr>
                <a:t>Sistema de Prestação</a:t>
              </a:r>
            </a:p>
            <a:p>
              <a:pPr marL="0" lvl="1" algn="ctr" defTabSz="1778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Resistência à mudança</a:t>
              </a:r>
            </a:p>
            <a:p>
              <a:pPr marL="0" lvl="1" algn="ctr" defTabSz="1778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t-PT" sz="1800" dirty="0">
                  <a:solidFill>
                    <a:srgbClr val="0D0D0D"/>
                  </a:solidFill>
                </a:rPr>
                <a:t>Estruturas implementadoras</a:t>
              </a:r>
            </a:p>
            <a:p>
              <a:pPr marL="0" lvl="1" algn="ctr" defTabSz="17780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Capacidade</a:t>
              </a:r>
            </a:p>
          </p:txBody>
        </p:sp>
      </p:grpSp>
      <p:grpSp>
        <p:nvGrpSpPr>
          <p:cNvPr id="23558" name="Group 14"/>
          <p:cNvGrpSpPr>
            <a:grpSpLocks/>
          </p:cNvGrpSpPr>
          <p:nvPr/>
        </p:nvGrpSpPr>
        <p:grpSpPr bwMode="auto">
          <a:xfrm>
            <a:off x="4344988" y="1219200"/>
            <a:ext cx="3937000" cy="1550988"/>
            <a:chOff x="401273" y="1666047"/>
            <a:chExt cx="1632772" cy="1118136"/>
          </a:xfrm>
        </p:grpSpPr>
        <p:sp>
          <p:nvSpPr>
            <p:cNvPr id="16" name="Rounded Rectangle 15"/>
            <p:cNvSpPr/>
            <p:nvPr/>
          </p:nvSpPr>
          <p:spPr>
            <a:xfrm>
              <a:off x="401273" y="1666047"/>
              <a:ext cx="1632772" cy="1118136"/>
            </a:xfrm>
            <a:prstGeom prst="roundRect">
              <a:avLst>
                <a:gd name="adj" fmla="val 10000"/>
              </a:avLst>
            </a:prstGeom>
            <a:solidFill>
              <a:srgbClr val="FFFF99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433533" y="1699237"/>
              <a:ext cx="1568251" cy="10517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2000">
                  <a:solidFill>
                    <a:srgbClr val="145335"/>
                  </a:solidFill>
                  <a:ea typeface="ＭＳ Ｐゴシック" pitchFamily="34" charset="-128"/>
                </a:rPr>
                <a:t>Participação dos Actores-chave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15000"/>
                </a:spcAft>
              </a:pPr>
              <a:r>
                <a:rPr lang="pt-PT" sz="1800">
                  <a:solidFill>
                    <a:srgbClr val="640807"/>
                  </a:solidFill>
                  <a:ea typeface="ＭＳ Ｐゴシック" pitchFamily="34" charset="-128"/>
                </a:rPr>
                <a:t>Interesses divergentes 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15000"/>
                </a:spcAft>
              </a:pPr>
              <a:r>
                <a:rPr lang="pt-PT" sz="1800">
                  <a:solidFill>
                    <a:srgbClr val="0D0D0D"/>
                  </a:solidFill>
                  <a:ea typeface="ＭＳ Ｐゴシック" pitchFamily="34" charset="-128"/>
                </a:rPr>
                <a:t>Envolvimento activo da indústria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15000"/>
                </a:spcAft>
              </a:pPr>
              <a:r>
                <a:rPr lang="pt-PT" sz="1800">
                  <a:solidFill>
                    <a:srgbClr val="640807"/>
                  </a:solidFill>
                  <a:ea typeface="ＭＳ Ｐゴシック" pitchFamily="34" charset="-128"/>
                </a:rPr>
                <a:t>Desenvolvimento curricular</a:t>
              </a:r>
            </a:p>
          </p:txBody>
        </p:sp>
      </p:grpSp>
      <p:grpSp>
        <p:nvGrpSpPr>
          <p:cNvPr id="26" name="Group 5"/>
          <p:cNvGrpSpPr>
            <a:grpSpLocks/>
          </p:cNvGrpSpPr>
          <p:nvPr/>
        </p:nvGrpSpPr>
        <p:grpSpPr bwMode="auto">
          <a:xfrm>
            <a:off x="1322103" y="1884297"/>
            <a:ext cx="2551397" cy="1366903"/>
            <a:chOff x="-60674" y="3329658"/>
            <a:chExt cx="1665143" cy="1118136"/>
          </a:xfrm>
          <a:solidFill>
            <a:srgbClr val="FFFF99"/>
          </a:solidFill>
        </p:grpSpPr>
        <p:sp>
          <p:nvSpPr>
            <p:cNvPr id="27" name="Rounded Rectangle 26"/>
            <p:cNvSpPr/>
            <p:nvPr/>
          </p:nvSpPr>
          <p:spPr>
            <a:xfrm>
              <a:off x="-60674" y="3329658"/>
              <a:ext cx="1665143" cy="111813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-27340" y="3363011"/>
              <a:ext cx="1598475" cy="1051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2000" dirty="0">
                  <a:solidFill>
                    <a:srgbClr val="145335"/>
                  </a:solidFill>
                </a:rPr>
                <a:t>Credibilidade &amp; aceitação das novas qualificações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B58963B-7B8F-499B-A478-30771704CB30}" type="datetime1">
              <a:rPr lang="de-DE" sz="1200" b="0">
                <a:solidFill>
                  <a:schemeClr val="bg1"/>
                </a:solidFill>
              </a:rPr>
              <a:pPr/>
              <a:t>20.02.2013</a:t>
            </a:fld>
            <a:endParaRPr lang="de-DE" sz="1200" b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95338" y="93663"/>
            <a:ext cx="75565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640807"/>
                </a:solidFill>
                <a:latin typeface="Calibri" pitchFamily="34" charset="0"/>
                <a:cs typeface="Arial" pitchFamily="34" charset="0"/>
              </a:rPr>
              <a:t>PRINCIPAIS DESAFIOS– EXPERIÊNCIAS</a:t>
            </a:r>
          </a:p>
        </p:txBody>
      </p:sp>
      <p:grpSp>
        <p:nvGrpSpPr>
          <p:cNvPr id="25603" name="Group 8"/>
          <p:cNvGrpSpPr>
            <a:grpSpLocks/>
          </p:cNvGrpSpPr>
          <p:nvPr/>
        </p:nvGrpSpPr>
        <p:grpSpPr bwMode="auto">
          <a:xfrm>
            <a:off x="3986213" y="2874963"/>
            <a:ext cx="1436687" cy="1435100"/>
            <a:chOff x="3100781" y="2890390"/>
            <a:chExt cx="1996672" cy="1996672"/>
          </a:xfrm>
        </p:grpSpPr>
        <p:sp>
          <p:nvSpPr>
            <p:cNvPr id="10" name="Oval 9"/>
            <p:cNvSpPr/>
            <p:nvPr/>
          </p:nvSpPr>
          <p:spPr>
            <a:xfrm>
              <a:off x="3100781" y="2890390"/>
              <a:ext cx="1996672" cy="1996672"/>
            </a:xfrm>
            <a:prstGeom prst="ellipse">
              <a:avLst/>
            </a:prstGeom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392008" y="3181939"/>
              <a:ext cx="1414217" cy="14135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11430" tIns="11430" rIns="11430" bIns="1143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400" dirty="0">
                  <a:solidFill>
                    <a:srgbClr val="145335"/>
                  </a:solidFill>
                </a:rPr>
                <a:t>QNQ</a:t>
              </a:r>
            </a:p>
          </p:txBody>
        </p:sp>
      </p:grpSp>
      <p:grpSp>
        <p:nvGrpSpPr>
          <p:cNvPr id="24585" name="Group 26"/>
          <p:cNvGrpSpPr>
            <a:grpSpLocks/>
          </p:cNvGrpSpPr>
          <p:nvPr/>
        </p:nvGrpSpPr>
        <p:grpSpPr bwMode="auto">
          <a:xfrm>
            <a:off x="5575300" y="3344333"/>
            <a:ext cx="3340099" cy="2967567"/>
            <a:chOff x="401273" y="1666047"/>
            <a:chExt cx="1632772" cy="1118136"/>
          </a:xfrm>
          <a:solidFill>
            <a:srgbClr val="FFFF99"/>
          </a:solidFill>
        </p:grpSpPr>
        <p:sp>
          <p:nvSpPr>
            <p:cNvPr id="28" name="Rounded Rectangle 27"/>
            <p:cNvSpPr/>
            <p:nvPr/>
          </p:nvSpPr>
          <p:spPr>
            <a:xfrm>
              <a:off x="401273" y="1666047"/>
              <a:ext cx="1632772" cy="111813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29" name="Rounded Rectangle 4"/>
            <p:cNvSpPr/>
            <p:nvPr/>
          </p:nvSpPr>
          <p:spPr>
            <a:xfrm>
              <a:off x="434510" y="1699353"/>
              <a:ext cx="1566298" cy="105152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2000" dirty="0">
                  <a:solidFill>
                    <a:srgbClr val="145335"/>
                  </a:solidFill>
                </a:rPr>
                <a:t>Sustentabilidade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Modalidades de financiamento sustentáveis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0D0D0D"/>
                  </a:solidFill>
                </a:rPr>
                <a:t>Complexidade / burocracia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Abordagem de cima para a baixo (</a:t>
              </a:r>
              <a:r>
                <a:rPr lang="pt-PT" sz="1800" i="1" dirty="0">
                  <a:solidFill>
                    <a:schemeClr val="accent2">
                      <a:lumMod val="50000"/>
                    </a:schemeClr>
                  </a:solidFill>
                </a:rPr>
                <a:t>top </a:t>
              </a:r>
              <a:r>
                <a:rPr lang="pt-PT" sz="1800" i="1" dirty="0" err="1">
                  <a:solidFill>
                    <a:schemeClr val="accent2">
                      <a:lumMod val="50000"/>
                    </a:schemeClr>
                  </a:solidFill>
                </a:rPr>
                <a:t>down</a:t>
              </a: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)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0D0D0D"/>
                  </a:solidFill>
                </a:rPr>
                <a:t>Participação dos empregadores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Incerteza, instabilidade</a:t>
              </a:r>
            </a:p>
          </p:txBody>
        </p:sp>
      </p:grpSp>
      <p:grpSp>
        <p:nvGrpSpPr>
          <p:cNvPr id="32" name="Group 5"/>
          <p:cNvGrpSpPr>
            <a:grpSpLocks/>
          </p:cNvGrpSpPr>
          <p:nvPr/>
        </p:nvGrpSpPr>
        <p:grpSpPr bwMode="auto">
          <a:xfrm>
            <a:off x="2886954" y="975815"/>
            <a:ext cx="3780545" cy="1703885"/>
            <a:chOff x="-60674" y="3329658"/>
            <a:chExt cx="1665143" cy="1118136"/>
          </a:xfrm>
          <a:solidFill>
            <a:srgbClr val="FFFF99"/>
          </a:solidFill>
        </p:grpSpPr>
        <p:sp>
          <p:nvSpPr>
            <p:cNvPr id="33" name="Rounded Rectangle 32"/>
            <p:cNvSpPr/>
            <p:nvPr/>
          </p:nvSpPr>
          <p:spPr>
            <a:xfrm>
              <a:off x="-60674" y="3329658"/>
              <a:ext cx="1665143" cy="1118136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-27340" y="3363011"/>
              <a:ext cx="1598475" cy="105142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2000" dirty="0">
                  <a:solidFill>
                    <a:srgbClr val="145335"/>
                  </a:solidFill>
                </a:rPr>
                <a:t>Perturbações devido às mudanças estruturais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chemeClr val="accent2">
                      <a:lumMod val="50000"/>
                    </a:schemeClr>
                  </a:solidFill>
                </a:rPr>
                <a:t>Mudanças a nível governamental</a:t>
              </a:r>
            </a:p>
            <a:p>
              <a:pPr marL="0" lvl="1"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800" dirty="0">
                  <a:solidFill>
                    <a:srgbClr val="0D0D0D"/>
                  </a:solidFill>
                </a:rPr>
                <a:t>Revisão do QNQ</a:t>
              </a:r>
              <a:endParaRPr lang="pt-PT" sz="1600" dirty="0">
                <a:solidFill>
                  <a:srgbClr val="0D0D0D"/>
                </a:solidFill>
              </a:endParaRPr>
            </a:p>
          </p:txBody>
        </p:sp>
      </p:grpSp>
      <p:grpSp>
        <p:nvGrpSpPr>
          <p:cNvPr id="25606" name="Group 14"/>
          <p:cNvGrpSpPr>
            <a:grpSpLocks/>
          </p:cNvGrpSpPr>
          <p:nvPr/>
        </p:nvGrpSpPr>
        <p:grpSpPr bwMode="auto">
          <a:xfrm>
            <a:off x="241300" y="3070225"/>
            <a:ext cx="3581400" cy="2670175"/>
            <a:chOff x="401273" y="1623511"/>
            <a:chExt cx="1632772" cy="1118136"/>
          </a:xfrm>
        </p:grpSpPr>
        <p:sp>
          <p:nvSpPr>
            <p:cNvPr id="26" name="Rounded Rectangle 25"/>
            <p:cNvSpPr/>
            <p:nvPr/>
          </p:nvSpPr>
          <p:spPr>
            <a:xfrm>
              <a:off x="401273" y="1623511"/>
              <a:ext cx="1632772" cy="1118136"/>
            </a:xfrm>
            <a:prstGeom prst="roundRect">
              <a:avLst>
                <a:gd name="adj" fmla="val 10000"/>
              </a:avLst>
            </a:prstGeom>
            <a:solidFill>
              <a:srgbClr val="FFFF99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433842" y="1635477"/>
              <a:ext cx="1567635" cy="10516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30480" rIns="30480" bIns="3048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2000">
                  <a:solidFill>
                    <a:srgbClr val="145335"/>
                  </a:solidFill>
                  <a:ea typeface="ＭＳ Ｐゴシック" pitchFamily="34" charset="-128"/>
                </a:rPr>
                <a:t>Informação e Comunicação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1800">
                  <a:solidFill>
                    <a:srgbClr val="640807"/>
                  </a:solidFill>
                  <a:ea typeface="ＭＳ Ｐゴシック" pitchFamily="34" charset="-128"/>
                </a:rPr>
                <a:t>Comunicação sobre um novo sistema – enquanto ainda se encontra em fase de desenvolvimento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1800">
                  <a:solidFill>
                    <a:srgbClr val="0D0D0D"/>
                  </a:solidFill>
                  <a:ea typeface="ＭＳ Ｐゴシック" pitchFamily="34" charset="-128"/>
                </a:rPr>
                <a:t>Acessibilidade da informação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1800">
                  <a:solidFill>
                    <a:srgbClr val="640807"/>
                  </a:solidFill>
                  <a:ea typeface="ＭＳ Ｐゴシック" pitchFamily="34" charset="-128"/>
                </a:rPr>
                <a:t>Informação precisa &amp; fiável sobre o mercado de trabalho </a:t>
              </a:r>
              <a:endParaRPr lang="pt-PT" sz="1800">
                <a:solidFill>
                  <a:srgbClr val="145335"/>
                </a:solidFill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iz-powerpoint-leerfolie-en">
  <a:themeElements>
    <a:clrScheme name="GTZ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B7D1DD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-leerfolie-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gtz-leerfolie-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tz-leerfolie-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tz-leerfolie-de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EFEDE6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6F4F0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giz-powerpoint-leerfolie-en</Template>
  <TotalTime>0</TotalTime>
  <Words>832</Words>
  <Application>Microsoft Office PowerPoint</Application>
  <PresentationFormat>On-screen Show (4:3)</PresentationFormat>
  <Paragraphs>278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ＭＳ Ｐゴシック</vt:lpstr>
      <vt:lpstr>Wingdings</vt:lpstr>
      <vt:lpstr>Times</vt:lpstr>
      <vt:lpstr>Calibri</vt:lpstr>
      <vt:lpstr>giz-powerpoint-leerfolie-en</vt:lpstr>
      <vt:lpstr>A experiência da GIZ na conceptualização e implementação de Quadros Nacionais de Qualificações (QNQs) “O que podemos aprender com a África do Sul”? </vt:lpstr>
      <vt:lpstr>PowerPoint Presentation</vt:lpstr>
      <vt:lpstr>PowerPoint Presentation</vt:lpstr>
      <vt:lpstr>Um Quadro Nacional de Qualificações uniforme e padronizado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Um QNQ marca uma mudança  As mudanças sistémicas exigem que se preste grande atenção à gestão do processo de mudança</vt:lpstr>
      <vt:lpstr>Usar uma linguagem simples   que seja facilmente entendida pelas pessoas comuns quando se iniciam na linguagem da educação e formação</vt:lpstr>
      <vt:lpstr> Evitar expectativas irrealistas   O QNQ é um elemento do sistema e pode acrescentar valor, mas não pode resolver todos os problemas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we learn from South Africa</dc:title>
  <dc:subject>Angola International Workshop</dc:subject>
  <dc:creator>Ellen Hüster</dc:creator>
  <cp:keywords>NQF</cp:keywords>
  <cp:lastModifiedBy>grunwald</cp:lastModifiedBy>
  <cp:revision>554</cp:revision>
  <cp:lastPrinted>2013-02-20T10:00:12Z</cp:lastPrinted>
  <dcterms:created xsi:type="dcterms:W3CDTF">2011-04-18T12:03:25Z</dcterms:created>
  <dcterms:modified xsi:type="dcterms:W3CDTF">2013-02-20T10:04:14Z</dcterms:modified>
</cp:coreProperties>
</file>